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2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3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4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5.xml" ContentType="application/vnd.openxmlformats-officedocument.presentationml.tag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6.xml" ContentType="application/vnd.openxmlformats-officedocument.presentationml.tag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17.xml" ContentType="application/vnd.openxmlformats-officedocument.presentationml.tag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77" r:id="rId5"/>
    <p:sldMasterId id="2147483802" r:id="rId6"/>
  </p:sldMasterIdLst>
  <p:notesMasterIdLst>
    <p:notesMasterId r:id="rId21"/>
  </p:notesMasterIdLst>
  <p:handoutMasterIdLst>
    <p:handoutMasterId r:id="rId22"/>
  </p:handoutMasterIdLst>
  <p:sldIdLst>
    <p:sldId id="366" r:id="rId7"/>
    <p:sldId id="2686" r:id="rId8"/>
    <p:sldId id="2652" r:id="rId9"/>
    <p:sldId id="2653" r:id="rId10"/>
    <p:sldId id="2654" r:id="rId11"/>
    <p:sldId id="2693" r:id="rId12"/>
    <p:sldId id="2694" r:id="rId13"/>
    <p:sldId id="2695" r:id="rId14"/>
    <p:sldId id="2696" r:id="rId15"/>
    <p:sldId id="2659" r:id="rId16"/>
    <p:sldId id="2697" r:id="rId17"/>
    <p:sldId id="2698" r:id="rId18"/>
    <p:sldId id="2687" r:id="rId19"/>
    <p:sldId id="2682" r:id="rId20"/>
  </p:sldIdLst>
  <p:sldSz cx="12192000" cy="6858000"/>
  <p:notesSz cx="6805613" cy="9939338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152">
          <p15:clr>
            <a:srgbClr val="A4A3A4"/>
          </p15:clr>
        </p15:guide>
        <p15:guide id="7" orient="horz" pos="4020" userDrawn="1">
          <p15:clr>
            <a:srgbClr val="A4A3A4"/>
          </p15:clr>
        </p15:guide>
        <p15:guide id="12" orient="horz" pos="2163" userDrawn="1">
          <p15:clr>
            <a:srgbClr val="A4A3A4"/>
          </p15:clr>
        </p15:guide>
        <p15:guide id="15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47900"/>
    <a:srgbClr val="EFCF75"/>
    <a:srgbClr val="4F4F4F"/>
    <a:srgbClr val="7F7F7F"/>
    <a:srgbClr val="BFBFBF"/>
    <a:srgbClr val="FFFFFF"/>
    <a:srgbClr val="5C5C5C"/>
    <a:srgbClr val="383838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505" autoAdjust="0"/>
  </p:normalViewPr>
  <p:slideViewPr>
    <p:cSldViewPr snapToGrid="0" showGuides="1">
      <p:cViewPr varScale="1">
        <p:scale>
          <a:sx n="93" d="100"/>
          <a:sy n="93" d="100"/>
        </p:scale>
        <p:origin x="96" y="318"/>
      </p:cViewPr>
      <p:guideLst>
        <p:guide orient="horz" pos="4152"/>
        <p:guide orient="horz" pos="4020"/>
        <p:guide orient="horz" pos="2163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84"/>
    </p:cViewPr>
  </p:sorterViewPr>
  <p:notesViewPr>
    <p:cSldViewPr snapToGrid="0" showGuides="1">
      <p:cViewPr varScale="1">
        <p:scale>
          <a:sx n="110" d="100"/>
          <a:sy n="110" d="100"/>
        </p:scale>
        <p:origin x="42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portions per day +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Denmark</c:v>
                </c:pt>
                <c:pt idx="2">
                  <c:v>Netherlands</c:v>
                </c:pt>
                <c:pt idx="3">
                  <c:v>Germany</c:v>
                </c:pt>
                <c:pt idx="4">
                  <c:v>Italy</c:v>
                </c:pt>
                <c:pt idx="5">
                  <c:v>Finland</c:v>
                </c:pt>
                <c:pt idx="6">
                  <c:v>Norway</c:v>
                </c:pt>
                <c:pt idx="7">
                  <c:v>France</c:v>
                </c:pt>
                <c:pt idx="8">
                  <c:v>Spain</c:v>
                </c:pt>
                <c:pt idx="9">
                  <c:v>UK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1.0091167919157593</c:v>
                </c:pt>
                <c:pt idx="1">
                  <c:v>1.1320834064053689</c:v>
                </c:pt>
                <c:pt idx="2">
                  <c:v>0.35485315076860585</c:v>
                </c:pt>
                <c:pt idx="3">
                  <c:v>2.1891563235132154</c:v>
                </c:pt>
                <c:pt idx="4">
                  <c:v>1.0248049073480026</c:v>
                </c:pt>
                <c:pt idx="5">
                  <c:v>2.8201915387567404</c:v>
                </c:pt>
                <c:pt idx="6">
                  <c:v>2</c:v>
                </c:pt>
                <c:pt idx="7">
                  <c:v>3.3951278083679552</c:v>
                </c:pt>
                <c:pt idx="8">
                  <c:v>2.8111989992429325</c:v>
                </c:pt>
                <c:pt idx="9">
                  <c:v>5.2634252323269033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6-4C59-A346-2646DD3327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portions per day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Denmark</c:v>
                </c:pt>
                <c:pt idx="2">
                  <c:v>Netherlands</c:v>
                </c:pt>
                <c:pt idx="3">
                  <c:v>Germany</c:v>
                </c:pt>
                <c:pt idx="4">
                  <c:v>Italy</c:v>
                </c:pt>
                <c:pt idx="5">
                  <c:v>Finland</c:v>
                </c:pt>
                <c:pt idx="6">
                  <c:v>Norway</c:v>
                </c:pt>
                <c:pt idx="7">
                  <c:v>France</c:v>
                </c:pt>
                <c:pt idx="8">
                  <c:v>Spain</c:v>
                </c:pt>
                <c:pt idx="9">
                  <c:v>UK</c:v>
                </c:pt>
              </c:strCache>
            </c:strRef>
          </c:cat>
          <c:val>
            <c:numRef>
              <c:f>Sheet1!$C$2:$C$11</c:f>
              <c:numCache>
                <c:formatCode>0</c:formatCode>
                <c:ptCount val="10"/>
                <c:pt idx="0">
                  <c:v>2.3091310554203122</c:v>
                </c:pt>
                <c:pt idx="1">
                  <c:v>1.7511270269523513</c:v>
                </c:pt>
                <c:pt idx="2">
                  <c:v>2.2472988026542517</c:v>
                </c:pt>
                <c:pt idx="3">
                  <c:v>1.4167929710604363</c:v>
                </c:pt>
                <c:pt idx="4">
                  <c:v>2.2376193136466718</c:v>
                </c:pt>
                <c:pt idx="5">
                  <c:v>3.6405885281751171</c:v>
                </c:pt>
                <c:pt idx="6">
                  <c:v>4</c:v>
                </c:pt>
                <c:pt idx="7">
                  <c:v>4.2259735695852019</c:v>
                </c:pt>
                <c:pt idx="8">
                  <c:v>3.7352716032111202</c:v>
                </c:pt>
                <c:pt idx="9">
                  <c:v>4.9169171088921377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E6-4C59-A346-2646DD3327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portions per day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Denmark</c:v>
                </c:pt>
                <c:pt idx="2">
                  <c:v>Netherlands</c:v>
                </c:pt>
                <c:pt idx="3">
                  <c:v>Germany</c:v>
                </c:pt>
                <c:pt idx="4">
                  <c:v>Italy</c:v>
                </c:pt>
                <c:pt idx="5">
                  <c:v>Finland</c:v>
                </c:pt>
                <c:pt idx="6">
                  <c:v>Norway</c:v>
                </c:pt>
                <c:pt idx="7">
                  <c:v>France</c:v>
                </c:pt>
                <c:pt idx="8">
                  <c:v>Spain</c:v>
                </c:pt>
                <c:pt idx="9">
                  <c:v>UK</c:v>
                </c:pt>
              </c:strCache>
            </c:strRef>
          </c:cat>
          <c:val>
            <c:numRef>
              <c:f>Sheet1!$D$2:$D$11</c:f>
              <c:numCache>
                <c:formatCode>0</c:formatCode>
                <c:ptCount val="10"/>
                <c:pt idx="0">
                  <c:v>4.6822264286876987</c:v>
                </c:pt>
                <c:pt idx="1">
                  <c:v>5.8714606628649308</c:v>
                </c:pt>
                <c:pt idx="2">
                  <c:v>6.1852378778107138</c:v>
                </c:pt>
                <c:pt idx="3">
                  <c:v>7.8451796778768372</c:v>
                </c:pt>
                <c:pt idx="4">
                  <c:v>11.14042940817902</c:v>
                </c:pt>
                <c:pt idx="5">
                  <c:v>8.4876551250120986</c:v>
                </c:pt>
                <c:pt idx="6">
                  <c:v>11</c:v>
                </c:pt>
                <c:pt idx="7">
                  <c:v>10.435171386039025</c:v>
                </c:pt>
                <c:pt idx="8">
                  <c:v>16.394848753296849</c:v>
                </c:pt>
                <c:pt idx="9">
                  <c:v>14.460813613515796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E6-4C59-A346-2646DD3327B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 portions per day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Denmark</c:v>
                </c:pt>
                <c:pt idx="2">
                  <c:v>Netherlands</c:v>
                </c:pt>
                <c:pt idx="3">
                  <c:v>Germany</c:v>
                </c:pt>
                <c:pt idx="4">
                  <c:v>Italy</c:v>
                </c:pt>
                <c:pt idx="5">
                  <c:v>Finland</c:v>
                </c:pt>
                <c:pt idx="6">
                  <c:v>Norway</c:v>
                </c:pt>
                <c:pt idx="7">
                  <c:v>France</c:v>
                </c:pt>
                <c:pt idx="8">
                  <c:v>Spain</c:v>
                </c:pt>
                <c:pt idx="9">
                  <c:v>UK</c:v>
                </c:pt>
              </c:strCache>
            </c:strRef>
          </c:cat>
          <c:val>
            <c:numRef>
              <c:f>Sheet1!$E$2:$E$11</c:f>
              <c:numCache>
                <c:formatCode>0</c:formatCode>
                <c:ptCount val="10"/>
                <c:pt idx="0">
                  <c:v>15.081192638412439</c:v>
                </c:pt>
                <c:pt idx="1">
                  <c:v>14.144910792380699</c:v>
                </c:pt>
                <c:pt idx="2">
                  <c:v>20.927020792557375</c:v>
                </c:pt>
                <c:pt idx="3">
                  <c:v>19.361436332773955</c:v>
                </c:pt>
                <c:pt idx="4">
                  <c:v>28.994142380132466</c:v>
                </c:pt>
                <c:pt idx="5">
                  <c:v>19.509264845462639</c:v>
                </c:pt>
                <c:pt idx="6">
                  <c:v>19</c:v>
                </c:pt>
                <c:pt idx="7">
                  <c:v>21.136165543891924</c:v>
                </c:pt>
                <c:pt idx="8">
                  <c:v>22.79988175741482</c:v>
                </c:pt>
                <c:pt idx="9">
                  <c:v>20.022369266670704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E6-4C59-A346-2646DD3327B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portion per day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Denmark</c:v>
                </c:pt>
                <c:pt idx="2">
                  <c:v>Netherlands</c:v>
                </c:pt>
                <c:pt idx="3">
                  <c:v>Germany</c:v>
                </c:pt>
                <c:pt idx="4">
                  <c:v>Italy</c:v>
                </c:pt>
                <c:pt idx="5">
                  <c:v>Finland</c:v>
                </c:pt>
                <c:pt idx="6">
                  <c:v>Norway</c:v>
                </c:pt>
                <c:pt idx="7">
                  <c:v>France</c:v>
                </c:pt>
                <c:pt idx="8">
                  <c:v>Spain</c:v>
                </c:pt>
                <c:pt idx="9">
                  <c:v>UK</c:v>
                </c:pt>
              </c:strCache>
            </c:strRef>
          </c:cat>
          <c:val>
            <c:numRef>
              <c:f>Sheet1!$F$2:$F$11</c:f>
              <c:numCache>
                <c:formatCode>0</c:formatCode>
                <c:ptCount val="10"/>
                <c:pt idx="0">
                  <c:v>26.896362073512343</c:v>
                </c:pt>
                <c:pt idx="1">
                  <c:v>21.109315913754244</c:v>
                </c:pt>
                <c:pt idx="2">
                  <c:v>29.204846862400075</c:v>
                </c:pt>
                <c:pt idx="3">
                  <c:v>26.750518453297811</c:v>
                </c:pt>
                <c:pt idx="4">
                  <c:v>25.218507102560377</c:v>
                </c:pt>
                <c:pt idx="5">
                  <c:v>20.585214181497147</c:v>
                </c:pt>
                <c:pt idx="6">
                  <c:v>23</c:v>
                </c:pt>
                <c:pt idx="7">
                  <c:v>26.380904053353792</c:v>
                </c:pt>
                <c:pt idx="8">
                  <c:v>27.074150746637017</c:v>
                </c:pt>
                <c:pt idx="9">
                  <c:v>17.850421993626025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E6-4C59-A346-2646DD3327B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1-6 portions per week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Denmark</c:v>
                </c:pt>
                <c:pt idx="2">
                  <c:v>Netherlands</c:v>
                </c:pt>
                <c:pt idx="3">
                  <c:v>Germany</c:v>
                </c:pt>
                <c:pt idx="4">
                  <c:v>Italy</c:v>
                </c:pt>
                <c:pt idx="5">
                  <c:v>Finland</c:v>
                </c:pt>
                <c:pt idx="6">
                  <c:v>Norway</c:v>
                </c:pt>
                <c:pt idx="7">
                  <c:v>France</c:v>
                </c:pt>
                <c:pt idx="8">
                  <c:v>Spain</c:v>
                </c:pt>
                <c:pt idx="9">
                  <c:v>UK</c:v>
                </c:pt>
              </c:strCache>
            </c:strRef>
          </c:cat>
          <c:val>
            <c:numRef>
              <c:f>Sheet1!$G$2:$G$11</c:f>
              <c:numCache>
                <c:formatCode>0</c:formatCode>
                <c:ptCount val="10"/>
                <c:pt idx="0">
                  <c:v>40.484623442821203</c:v>
                </c:pt>
                <c:pt idx="1">
                  <c:v>41.744020695923794</c:v>
                </c:pt>
                <c:pt idx="2">
                  <c:v>32.689952278964846</c:v>
                </c:pt>
                <c:pt idx="3">
                  <c:v>36.249605671600413</c:v>
                </c:pt>
                <c:pt idx="4">
                  <c:v>25.44492603691328</c:v>
                </c:pt>
                <c:pt idx="5">
                  <c:v>37.201052553654726</c:v>
                </c:pt>
                <c:pt idx="6">
                  <c:v>36</c:v>
                </c:pt>
                <c:pt idx="7">
                  <c:v>26.855822951926555</c:v>
                </c:pt>
                <c:pt idx="8">
                  <c:v>23.55852339715868</c:v>
                </c:pt>
                <c:pt idx="9">
                  <c:v>29.497430616971144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E6-4C59-A346-2646DD3327B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Less than one portion per week/never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Denmark</c:v>
                </c:pt>
                <c:pt idx="2">
                  <c:v>Netherlands</c:v>
                </c:pt>
                <c:pt idx="3">
                  <c:v>Germany</c:v>
                </c:pt>
                <c:pt idx="4">
                  <c:v>Italy</c:v>
                </c:pt>
                <c:pt idx="5">
                  <c:v>Finland</c:v>
                </c:pt>
                <c:pt idx="6">
                  <c:v>Norway</c:v>
                </c:pt>
                <c:pt idx="7">
                  <c:v>France</c:v>
                </c:pt>
                <c:pt idx="8">
                  <c:v>Spain</c:v>
                </c:pt>
                <c:pt idx="9">
                  <c:v>UK</c:v>
                </c:pt>
              </c:strCache>
            </c:strRef>
          </c:cat>
          <c:val>
            <c:numRef>
              <c:f>Sheet1!$H$2:$H$11</c:f>
              <c:numCache>
                <c:formatCode>0</c:formatCode>
                <c:ptCount val="10"/>
                <c:pt idx="0">
                  <c:v>9.537347569229814</c:v>
                </c:pt>
                <c:pt idx="1">
                  <c:v>14.247081501718698</c:v>
                </c:pt>
                <c:pt idx="2">
                  <c:v>8.3907902348439301</c:v>
                </c:pt>
                <c:pt idx="3">
                  <c:v>6.1873105698762974</c:v>
                </c:pt>
                <c:pt idx="4">
                  <c:v>5.9395708512192131</c:v>
                </c:pt>
                <c:pt idx="5">
                  <c:v>7.7560332274417068</c:v>
                </c:pt>
                <c:pt idx="6">
                  <c:v>6</c:v>
                </c:pt>
                <c:pt idx="7">
                  <c:v>7.5708346868344298</c:v>
                </c:pt>
                <c:pt idx="8">
                  <c:v>3.6261247430391061</c:v>
                </c:pt>
                <c:pt idx="9">
                  <c:v>7.9886221679975851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E6-4C59-A346-2646DD3327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694169503"/>
        <c:axId val="1694170463"/>
      </c:barChart>
      <c:catAx>
        <c:axId val="1694169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170463"/>
        <c:crosses val="autoZero"/>
        <c:auto val="1"/>
        <c:lblAlgn val="ctr"/>
        <c:lblOffset val="100"/>
        <c:noMultiLvlLbl val="0"/>
      </c:catAx>
      <c:valAx>
        <c:axId val="169417046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94169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portions per day +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Italy</c:v>
                </c:pt>
                <c:pt idx="2">
                  <c:v>Netherlands</c:v>
                </c:pt>
                <c:pt idx="3">
                  <c:v>Germany</c:v>
                </c:pt>
                <c:pt idx="4">
                  <c:v>Finland</c:v>
                </c:pt>
                <c:pt idx="5">
                  <c:v>Denmark</c:v>
                </c:pt>
                <c:pt idx="6">
                  <c:v>Spain</c:v>
                </c:pt>
                <c:pt idx="7">
                  <c:v>Norway</c:v>
                </c:pt>
                <c:pt idx="8">
                  <c:v>France</c:v>
                </c:pt>
                <c:pt idx="9">
                  <c:v>UK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1.4661134573093377</c:v>
                </c:pt>
                <c:pt idx="1">
                  <c:v>0.88478708415004781</c:v>
                </c:pt>
                <c:pt idx="2">
                  <c:v>1.8020758186230976</c:v>
                </c:pt>
                <c:pt idx="3">
                  <c:v>1.7801958988732662</c:v>
                </c:pt>
                <c:pt idx="4">
                  <c:v>2.4431048101099866</c:v>
                </c:pt>
                <c:pt idx="5">
                  <c:v>2.4618354251676648</c:v>
                </c:pt>
                <c:pt idx="6">
                  <c:v>2.5747968478117023</c:v>
                </c:pt>
                <c:pt idx="7">
                  <c:v>2</c:v>
                </c:pt>
                <c:pt idx="8">
                  <c:v>3.5119222396501137</c:v>
                </c:pt>
                <c:pt idx="9">
                  <c:v>4.3723874483551421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6-4C59-A346-2646DD3327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portions per day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Italy</c:v>
                </c:pt>
                <c:pt idx="2">
                  <c:v>Netherlands</c:v>
                </c:pt>
                <c:pt idx="3">
                  <c:v>Germany</c:v>
                </c:pt>
                <c:pt idx="4">
                  <c:v>Finland</c:v>
                </c:pt>
                <c:pt idx="5">
                  <c:v>Denmark</c:v>
                </c:pt>
                <c:pt idx="6">
                  <c:v>Spain</c:v>
                </c:pt>
                <c:pt idx="7">
                  <c:v>Norway</c:v>
                </c:pt>
                <c:pt idx="8">
                  <c:v>France</c:v>
                </c:pt>
                <c:pt idx="9">
                  <c:v>UK</c:v>
                </c:pt>
              </c:strCache>
            </c:strRef>
          </c:cat>
          <c:val>
            <c:numRef>
              <c:f>Sheet1!$C$2:$C$11</c:f>
              <c:numCache>
                <c:formatCode>0</c:formatCode>
                <c:ptCount val="10"/>
                <c:pt idx="0">
                  <c:v>1.4386449386459932</c:v>
                </c:pt>
                <c:pt idx="1">
                  <c:v>1.8113394734978976</c:v>
                </c:pt>
                <c:pt idx="2">
                  <c:v>3.0196802265470954</c:v>
                </c:pt>
                <c:pt idx="3">
                  <c:v>2.2199493430243242</c:v>
                </c:pt>
                <c:pt idx="4">
                  <c:v>2.6240711632296563</c:v>
                </c:pt>
                <c:pt idx="5">
                  <c:v>3.463394520322542</c:v>
                </c:pt>
                <c:pt idx="6">
                  <c:v>3.4371239318651137</c:v>
                </c:pt>
                <c:pt idx="7">
                  <c:v>3</c:v>
                </c:pt>
                <c:pt idx="8">
                  <c:v>3.8826868120007805</c:v>
                </c:pt>
                <c:pt idx="9">
                  <c:v>5.0679188995628577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E6-4C59-A346-2646DD3327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portions per day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Italy</c:v>
                </c:pt>
                <c:pt idx="2">
                  <c:v>Netherlands</c:v>
                </c:pt>
                <c:pt idx="3">
                  <c:v>Germany</c:v>
                </c:pt>
                <c:pt idx="4">
                  <c:v>Finland</c:v>
                </c:pt>
                <c:pt idx="5">
                  <c:v>Denmark</c:v>
                </c:pt>
                <c:pt idx="6">
                  <c:v>Spain</c:v>
                </c:pt>
                <c:pt idx="7">
                  <c:v>Norway</c:v>
                </c:pt>
                <c:pt idx="8">
                  <c:v>France</c:v>
                </c:pt>
                <c:pt idx="9">
                  <c:v>UK</c:v>
                </c:pt>
              </c:strCache>
            </c:strRef>
          </c:cat>
          <c:val>
            <c:numRef>
              <c:f>Sheet1!$D$2:$D$11</c:f>
              <c:numCache>
                <c:formatCode>0</c:formatCode>
                <c:ptCount val="10"/>
                <c:pt idx="0">
                  <c:v>5.2002577889194841</c:v>
                </c:pt>
                <c:pt idx="1">
                  <c:v>6.5365958037109166</c:v>
                </c:pt>
                <c:pt idx="2">
                  <c:v>4.7962406328111822</c:v>
                </c:pt>
                <c:pt idx="3">
                  <c:v>7.756308590162579</c:v>
                </c:pt>
                <c:pt idx="4">
                  <c:v>8.0115259377907595</c:v>
                </c:pt>
                <c:pt idx="5">
                  <c:v>7.5067041870558304</c:v>
                </c:pt>
                <c:pt idx="6">
                  <c:v>7.5691846983782129</c:v>
                </c:pt>
                <c:pt idx="7">
                  <c:v>9</c:v>
                </c:pt>
                <c:pt idx="8">
                  <c:v>8.0973865320195042</c:v>
                </c:pt>
                <c:pt idx="9">
                  <c:v>14.257374441385581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E6-4C59-A346-2646DD3327B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 portions per day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Italy</c:v>
                </c:pt>
                <c:pt idx="2">
                  <c:v>Netherlands</c:v>
                </c:pt>
                <c:pt idx="3">
                  <c:v>Germany</c:v>
                </c:pt>
                <c:pt idx="4">
                  <c:v>Finland</c:v>
                </c:pt>
                <c:pt idx="5">
                  <c:v>Denmark</c:v>
                </c:pt>
                <c:pt idx="6">
                  <c:v>Spain</c:v>
                </c:pt>
                <c:pt idx="7">
                  <c:v>Norway</c:v>
                </c:pt>
                <c:pt idx="8">
                  <c:v>France</c:v>
                </c:pt>
                <c:pt idx="9">
                  <c:v>UK</c:v>
                </c:pt>
              </c:strCache>
            </c:strRef>
          </c:cat>
          <c:val>
            <c:numRef>
              <c:f>Sheet1!$E$2:$E$11</c:f>
              <c:numCache>
                <c:formatCode>0</c:formatCode>
                <c:ptCount val="10"/>
                <c:pt idx="0">
                  <c:v>21.502918076391282</c:v>
                </c:pt>
                <c:pt idx="1">
                  <c:v>29.233187265488684</c:v>
                </c:pt>
                <c:pt idx="2">
                  <c:v>20.647132556180679</c:v>
                </c:pt>
                <c:pt idx="3">
                  <c:v>18.002333687259267</c:v>
                </c:pt>
                <c:pt idx="4">
                  <c:v>22.882472668430111</c:v>
                </c:pt>
                <c:pt idx="5">
                  <c:v>15.441248072697855</c:v>
                </c:pt>
                <c:pt idx="6">
                  <c:v>22.855179970645381</c:v>
                </c:pt>
                <c:pt idx="7">
                  <c:v>21</c:v>
                </c:pt>
                <c:pt idx="8">
                  <c:v>23.591385754706838</c:v>
                </c:pt>
                <c:pt idx="9">
                  <c:v>24.086199818559489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E6-4C59-A346-2646DD3327B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portion per day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Italy</c:v>
                </c:pt>
                <c:pt idx="2">
                  <c:v>Netherlands</c:v>
                </c:pt>
                <c:pt idx="3">
                  <c:v>Germany</c:v>
                </c:pt>
                <c:pt idx="4">
                  <c:v>Finland</c:v>
                </c:pt>
                <c:pt idx="5">
                  <c:v>Denmark</c:v>
                </c:pt>
                <c:pt idx="6">
                  <c:v>Spain</c:v>
                </c:pt>
                <c:pt idx="7">
                  <c:v>Norway</c:v>
                </c:pt>
                <c:pt idx="8">
                  <c:v>France</c:v>
                </c:pt>
                <c:pt idx="9">
                  <c:v>UK</c:v>
                </c:pt>
              </c:strCache>
            </c:strRef>
          </c:cat>
          <c:val>
            <c:numRef>
              <c:f>Sheet1!$F$2:$F$11</c:f>
              <c:numCache>
                <c:formatCode>0</c:formatCode>
                <c:ptCount val="10"/>
                <c:pt idx="0">
                  <c:v>30.99731323047989</c:v>
                </c:pt>
                <c:pt idx="1">
                  <c:v>32.957319098347632</c:v>
                </c:pt>
                <c:pt idx="2">
                  <c:v>33.83595844644168</c:v>
                </c:pt>
                <c:pt idx="3">
                  <c:v>28.28521804406623</c:v>
                </c:pt>
                <c:pt idx="4">
                  <c:v>26.550479049115694</c:v>
                </c:pt>
                <c:pt idx="5">
                  <c:v>24.663769705585118</c:v>
                </c:pt>
                <c:pt idx="6">
                  <c:v>28.635000358033363</c:v>
                </c:pt>
                <c:pt idx="7">
                  <c:v>31</c:v>
                </c:pt>
                <c:pt idx="8">
                  <c:v>29.236921580794956</c:v>
                </c:pt>
                <c:pt idx="9">
                  <c:v>20.704287545372512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E6-4C59-A346-2646DD3327B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1-6 portions per week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Italy</c:v>
                </c:pt>
                <c:pt idx="2">
                  <c:v>Netherlands</c:v>
                </c:pt>
                <c:pt idx="3">
                  <c:v>Germany</c:v>
                </c:pt>
                <c:pt idx="4">
                  <c:v>Finland</c:v>
                </c:pt>
                <c:pt idx="5">
                  <c:v>Denmark</c:v>
                </c:pt>
                <c:pt idx="6">
                  <c:v>Spain</c:v>
                </c:pt>
                <c:pt idx="7">
                  <c:v>Norway</c:v>
                </c:pt>
                <c:pt idx="8">
                  <c:v>France</c:v>
                </c:pt>
                <c:pt idx="9">
                  <c:v>UK</c:v>
                </c:pt>
              </c:strCache>
            </c:strRef>
          </c:cat>
          <c:val>
            <c:numRef>
              <c:f>Sheet1!$G$2:$G$11</c:f>
              <c:numCache>
                <c:formatCode>0</c:formatCode>
                <c:ptCount val="10"/>
                <c:pt idx="0">
                  <c:v>36.290517819796904</c:v>
                </c:pt>
                <c:pt idx="1">
                  <c:v>26.575049938116678</c:v>
                </c:pt>
                <c:pt idx="2">
                  <c:v>31.752565846973386</c:v>
                </c:pt>
                <c:pt idx="3">
                  <c:v>39.557679110774629</c:v>
                </c:pt>
                <c:pt idx="4">
                  <c:v>33.980380581450426</c:v>
                </c:pt>
                <c:pt idx="5">
                  <c:v>39.49732739060115</c:v>
                </c:pt>
                <c:pt idx="6">
                  <c:v>32.523244773377762</c:v>
                </c:pt>
                <c:pt idx="7">
                  <c:v>32</c:v>
                </c:pt>
                <c:pt idx="8">
                  <c:v>28.482167427020201</c:v>
                </c:pt>
                <c:pt idx="9">
                  <c:v>26.00393402621583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E6-4C59-A346-2646DD3327B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Less than one portion per week/never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Italy</c:v>
                </c:pt>
                <c:pt idx="2">
                  <c:v>Netherlands</c:v>
                </c:pt>
                <c:pt idx="3">
                  <c:v>Germany</c:v>
                </c:pt>
                <c:pt idx="4">
                  <c:v>Finland</c:v>
                </c:pt>
                <c:pt idx="5">
                  <c:v>Denmark</c:v>
                </c:pt>
                <c:pt idx="6">
                  <c:v>Spain</c:v>
                </c:pt>
                <c:pt idx="7">
                  <c:v>Norway</c:v>
                </c:pt>
                <c:pt idx="8">
                  <c:v>France</c:v>
                </c:pt>
                <c:pt idx="9">
                  <c:v>UK</c:v>
                </c:pt>
              </c:strCache>
            </c:strRef>
          </c:cat>
          <c:val>
            <c:numRef>
              <c:f>Sheet1!$H$2:$H$11</c:f>
              <c:numCache>
                <c:formatCode>0</c:formatCode>
                <c:ptCount val="10"/>
                <c:pt idx="0">
                  <c:v>3.1042346884566627</c:v>
                </c:pt>
                <c:pt idx="1">
                  <c:v>2.0017213366872033</c:v>
                </c:pt>
                <c:pt idx="2">
                  <c:v>4.1463464724226169</c:v>
                </c:pt>
                <c:pt idx="3">
                  <c:v>2.3983153258386531</c:v>
                </c:pt>
                <c:pt idx="4">
                  <c:v>3.5079657898734693</c:v>
                </c:pt>
                <c:pt idx="5">
                  <c:v>6.9657206985698936</c:v>
                </c:pt>
                <c:pt idx="6">
                  <c:v>2.4054694198890472</c:v>
                </c:pt>
                <c:pt idx="7">
                  <c:v>2</c:v>
                </c:pt>
                <c:pt idx="8">
                  <c:v>3.1975296538064302</c:v>
                </c:pt>
                <c:pt idx="9">
                  <c:v>5.5078978205488367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E6-4C59-A346-2646DD3327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694169503"/>
        <c:axId val="1694170463"/>
      </c:barChart>
      <c:catAx>
        <c:axId val="1694169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170463"/>
        <c:crosses val="autoZero"/>
        <c:auto val="1"/>
        <c:lblAlgn val="ctr"/>
        <c:lblOffset val="100"/>
        <c:noMultiLvlLbl val="0"/>
      </c:catAx>
      <c:valAx>
        <c:axId val="169417046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94169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portions per day +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79-4FC2-8187-BC78317D431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79-4FC2-8187-BC78317D431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79-4FC2-8187-BC78317D43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  <c:pt idx="4">
                  <c:v>Italy</c:v>
                </c:pt>
                <c:pt idx="5">
                  <c:v>Netherlands</c:v>
                </c:pt>
                <c:pt idx="6">
                  <c:v>Spain</c:v>
                </c:pt>
                <c:pt idx="7">
                  <c:v>Germany</c:v>
                </c:pt>
                <c:pt idx="8">
                  <c:v>UK</c:v>
                </c:pt>
                <c:pt idx="9">
                  <c:v>France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0.95418179908091272</c:v>
                </c:pt>
                <c:pt idx="5">
                  <c:v>1.759339458022608</c:v>
                </c:pt>
                <c:pt idx="6">
                  <c:v>2.0172398023116775</c:v>
                </c:pt>
                <c:pt idx="7">
                  <c:v>2.0504487271837175</c:v>
                </c:pt>
                <c:pt idx="8">
                  <c:v>2.5626678554940305</c:v>
                </c:pt>
                <c:pt idx="9">
                  <c:v>2.1181535814378578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6-4C59-A346-2646DD3327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portions per day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79-4FC2-8187-BC78317D43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  <c:pt idx="4">
                  <c:v>Italy</c:v>
                </c:pt>
                <c:pt idx="5">
                  <c:v>Netherlands</c:v>
                </c:pt>
                <c:pt idx="6">
                  <c:v>Spain</c:v>
                </c:pt>
                <c:pt idx="7">
                  <c:v>Germany</c:v>
                </c:pt>
                <c:pt idx="8">
                  <c:v>UK</c:v>
                </c:pt>
                <c:pt idx="9">
                  <c:v>France</c:v>
                </c:pt>
              </c:strCache>
            </c:strRef>
          </c:cat>
          <c:val>
            <c:numRef>
              <c:f>Sheet1!$C$2:$C$11</c:f>
              <c:numCache>
                <c:formatCode>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0.93782700937243735</c:v>
                </c:pt>
                <c:pt idx="3">
                  <c:v>0.5875579750326303</c:v>
                </c:pt>
                <c:pt idx="4">
                  <c:v>1.7649860991844444</c:v>
                </c:pt>
                <c:pt idx="5">
                  <c:v>2.0662010583206629</c:v>
                </c:pt>
                <c:pt idx="6">
                  <c:v>1.9272871184683564</c:v>
                </c:pt>
                <c:pt idx="7">
                  <c:v>2.2028765436591344</c:v>
                </c:pt>
                <c:pt idx="8">
                  <c:v>2.5247567219776492</c:v>
                </c:pt>
                <c:pt idx="9">
                  <c:v>2.7752144646157495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E6-4C59-A346-2646DD3327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portions per day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  <c:pt idx="4">
                  <c:v>Italy</c:v>
                </c:pt>
                <c:pt idx="5">
                  <c:v>Netherlands</c:v>
                </c:pt>
                <c:pt idx="6">
                  <c:v>Spain</c:v>
                </c:pt>
                <c:pt idx="7">
                  <c:v>Germany</c:v>
                </c:pt>
                <c:pt idx="8">
                  <c:v>UK</c:v>
                </c:pt>
                <c:pt idx="9">
                  <c:v>France</c:v>
                </c:pt>
              </c:strCache>
            </c:strRef>
          </c:cat>
          <c:val>
            <c:numRef>
              <c:f>Sheet1!$D$2:$D$11</c:f>
              <c:numCache>
                <c:formatCode>0</c:formatCode>
                <c:ptCount val="10"/>
                <c:pt idx="0">
                  <c:v>1</c:v>
                </c:pt>
                <c:pt idx="1">
                  <c:v>1.3887639719975768</c:v>
                </c:pt>
                <c:pt idx="2">
                  <c:v>0.79290941399009929</c:v>
                </c:pt>
                <c:pt idx="3">
                  <c:v>1.9109263920251438</c:v>
                </c:pt>
                <c:pt idx="4">
                  <c:v>3.6164397388478258</c:v>
                </c:pt>
                <c:pt idx="5">
                  <c:v>4.214868294974611</c:v>
                </c:pt>
                <c:pt idx="6">
                  <c:v>4.8821529325019259</c:v>
                </c:pt>
                <c:pt idx="7">
                  <c:v>4.7912704328260745</c:v>
                </c:pt>
                <c:pt idx="8">
                  <c:v>4.2659722144940693</c:v>
                </c:pt>
                <c:pt idx="9">
                  <c:v>4.9446354267993753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E6-4C59-A346-2646DD3327B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 portions per day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  <c:pt idx="4">
                  <c:v>Italy</c:v>
                </c:pt>
                <c:pt idx="5">
                  <c:v>Netherlands</c:v>
                </c:pt>
                <c:pt idx="6">
                  <c:v>Spain</c:v>
                </c:pt>
                <c:pt idx="7">
                  <c:v>Germany</c:v>
                </c:pt>
                <c:pt idx="8">
                  <c:v>UK</c:v>
                </c:pt>
                <c:pt idx="9">
                  <c:v>France</c:v>
                </c:pt>
              </c:strCache>
            </c:strRef>
          </c:cat>
          <c:val>
            <c:numRef>
              <c:f>Sheet1!$E$2:$E$11</c:f>
              <c:numCache>
                <c:formatCode>0</c:formatCode>
                <c:ptCount val="10"/>
                <c:pt idx="0">
                  <c:v>4</c:v>
                </c:pt>
                <c:pt idx="1">
                  <c:v>2.533579099865563</c:v>
                </c:pt>
                <c:pt idx="2">
                  <c:v>1.9874891477230885</c:v>
                </c:pt>
                <c:pt idx="3">
                  <c:v>6.5037976068038486</c:v>
                </c:pt>
                <c:pt idx="4">
                  <c:v>9.9615785233222489</c:v>
                </c:pt>
                <c:pt idx="5">
                  <c:v>8.3058582840708031</c:v>
                </c:pt>
                <c:pt idx="6">
                  <c:v>10.156743661691451</c:v>
                </c:pt>
                <c:pt idx="7">
                  <c:v>11.843468707706378</c:v>
                </c:pt>
                <c:pt idx="8">
                  <c:v>11.339287019841022</c:v>
                </c:pt>
                <c:pt idx="9">
                  <c:v>12.56569897991427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E6-4C59-A346-2646DD3327B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portion per day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  <c:pt idx="4">
                  <c:v>Italy</c:v>
                </c:pt>
                <c:pt idx="5">
                  <c:v>Netherlands</c:v>
                </c:pt>
                <c:pt idx="6">
                  <c:v>Spain</c:v>
                </c:pt>
                <c:pt idx="7">
                  <c:v>Germany</c:v>
                </c:pt>
                <c:pt idx="8">
                  <c:v>UK</c:v>
                </c:pt>
                <c:pt idx="9">
                  <c:v>France</c:v>
                </c:pt>
              </c:strCache>
            </c:strRef>
          </c:cat>
          <c:val>
            <c:numRef>
              <c:f>Sheet1!$F$2:$F$11</c:f>
              <c:numCache>
                <c:formatCode>0</c:formatCode>
                <c:ptCount val="10"/>
                <c:pt idx="0">
                  <c:v>14</c:v>
                </c:pt>
                <c:pt idx="1">
                  <c:v>12.212691735929344</c:v>
                </c:pt>
                <c:pt idx="2">
                  <c:v>9.0598946506018017</c:v>
                </c:pt>
                <c:pt idx="3">
                  <c:v>15.802041152164181</c:v>
                </c:pt>
                <c:pt idx="4">
                  <c:v>21.307139565944492</c:v>
                </c:pt>
                <c:pt idx="5">
                  <c:v>14.752666011814178</c:v>
                </c:pt>
                <c:pt idx="6">
                  <c:v>23.362352890640146</c:v>
                </c:pt>
                <c:pt idx="7">
                  <c:v>17.034687847776574</c:v>
                </c:pt>
                <c:pt idx="8">
                  <c:v>25.081420850165117</c:v>
                </c:pt>
                <c:pt idx="9">
                  <c:v>28.023405926350097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E6-4C59-A346-2646DD3327B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1-6 portions per week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  <c:pt idx="4">
                  <c:v>Italy</c:v>
                </c:pt>
                <c:pt idx="5">
                  <c:v>Netherlands</c:v>
                </c:pt>
                <c:pt idx="6">
                  <c:v>Spain</c:v>
                </c:pt>
                <c:pt idx="7">
                  <c:v>Germany</c:v>
                </c:pt>
                <c:pt idx="8">
                  <c:v>UK</c:v>
                </c:pt>
                <c:pt idx="9">
                  <c:v>France</c:v>
                </c:pt>
              </c:strCache>
            </c:strRef>
          </c:cat>
          <c:val>
            <c:numRef>
              <c:f>Sheet1!$G$2:$G$11</c:f>
              <c:numCache>
                <c:formatCode>0</c:formatCode>
                <c:ptCount val="10"/>
                <c:pt idx="0">
                  <c:v>33</c:v>
                </c:pt>
                <c:pt idx="1">
                  <c:v>22.683433019286252</c:v>
                </c:pt>
                <c:pt idx="2">
                  <c:v>27.104509817277016</c:v>
                </c:pt>
                <c:pt idx="3">
                  <c:v>29.961415754902781</c:v>
                </c:pt>
                <c:pt idx="4">
                  <c:v>31.157578241518475</c:v>
                </c:pt>
                <c:pt idx="5">
                  <c:v>26.065091620812186</c:v>
                </c:pt>
                <c:pt idx="6">
                  <c:v>24.711215628612166</c:v>
                </c:pt>
                <c:pt idx="7">
                  <c:v>26.956020605165826</c:v>
                </c:pt>
                <c:pt idx="8">
                  <c:v>24.524532172804705</c:v>
                </c:pt>
                <c:pt idx="9">
                  <c:v>21.73600614841401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E6-4C59-A346-2646DD3327B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Less than one portion per week/never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  <c:pt idx="4">
                  <c:v>Italy</c:v>
                </c:pt>
                <c:pt idx="5">
                  <c:v>Netherlands</c:v>
                </c:pt>
                <c:pt idx="6">
                  <c:v>Spain</c:v>
                </c:pt>
                <c:pt idx="7">
                  <c:v>Germany</c:v>
                </c:pt>
                <c:pt idx="8">
                  <c:v>UK</c:v>
                </c:pt>
                <c:pt idx="9">
                  <c:v>France</c:v>
                </c:pt>
              </c:strCache>
            </c:strRef>
          </c:cat>
          <c:val>
            <c:numRef>
              <c:f>Sheet1!$H$2:$H$11</c:f>
              <c:numCache>
                <c:formatCode>0</c:formatCode>
                <c:ptCount val="10"/>
                <c:pt idx="0">
                  <c:v>47</c:v>
                </c:pt>
                <c:pt idx="1">
                  <c:v>60.642989584050241</c:v>
                </c:pt>
                <c:pt idx="2">
                  <c:v>59.907064242303299</c:v>
                </c:pt>
                <c:pt idx="3">
                  <c:v>44.771554205054379</c:v>
                </c:pt>
                <c:pt idx="4">
                  <c:v>31.238096032100671</c:v>
                </c:pt>
                <c:pt idx="5">
                  <c:v>42.835975271984694</c:v>
                </c:pt>
                <c:pt idx="6">
                  <c:v>32.943007965774783</c:v>
                </c:pt>
                <c:pt idx="7">
                  <c:v>35.121227135681202</c:v>
                </c:pt>
                <c:pt idx="8">
                  <c:v>29.701363165223672</c:v>
                </c:pt>
                <c:pt idx="9">
                  <c:v>27.836885472467483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E6-4C59-A346-2646DD3327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694169503"/>
        <c:axId val="1694170463"/>
      </c:barChart>
      <c:catAx>
        <c:axId val="1694169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170463"/>
        <c:crosses val="autoZero"/>
        <c:auto val="1"/>
        <c:lblAlgn val="ctr"/>
        <c:lblOffset val="100"/>
        <c:noMultiLvlLbl val="0"/>
      </c:catAx>
      <c:valAx>
        <c:axId val="169417046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94169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portions per day +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91-400D-B947-4A787C70834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91-400D-B947-4A787C70834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91-400D-B947-4A787C70834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91-400D-B947-4A787C70834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F91-400D-B947-4A787C7083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Denmark</c:v>
                </c:pt>
                <c:pt idx="2">
                  <c:v>Norway</c:v>
                </c:pt>
                <c:pt idx="3">
                  <c:v>Finland</c:v>
                </c:pt>
                <c:pt idx="4">
                  <c:v>Italy</c:v>
                </c:pt>
                <c:pt idx="5">
                  <c:v>Netherlands</c:v>
                </c:pt>
                <c:pt idx="6">
                  <c:v>France</c:v>
                </c:pt>
                <c:pt idx="7">
                  <c:v>UK</c:v>
                </c:pt>
                <c:pt idx="8">
                  <c:v>Germany</c:v>
                </c:pt>
                <c:pt idx="9">
                  <c:v>Spain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0.67713630248681467</c:v>
                </c:pt>
                <c:pt idx="5">
                  <c:v>0.40097137725655912</c:v>
                </c:pt>
                <c:pt idx="6">
                  <c:v>0.93134149731709093</c:v>
                </c:pt>
                <c:pt idx="7">
                  <c:v>0.9727237392640059</c:v>
                </c:pt>
                <c:pt idx="8">
                  <c:v>1.3313313961200155</c:v>
                </c:pt>
                <c:pt idx="9">
                  <c:v>1.4280660196595261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6-4C59-A346-2646DD3327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portions per day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91-400D-B947-4A787C70834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91-400D-B947-4A787C70834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91-400D-B947-4A787C7083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Denmark</c:v>
                </c:pt>
                <c:pt idx="2">
                  <c:v>Norway</c:v>
                </c:pt>
                <c:pt idx="3">
                  <c:v>Finland</c:v>
                </c:pt>
                <c:pt idx="4">
                  <c:v>Italy</c:v>
                </c:pt>
                <c:pt idx="5">
                  <c:v>Netherlands</c:v>
                </c:pt>
                <c:pt idx="6">
                  <c:v>France</c:v>
                </c:pt>
                <c:pt idx="7">
                  <c:v>UK</c:v>
                </c:pt>
                <c:pt idx="8">
                  <c:v>Germany</c:v>
                </c:pt>
                <c:pt idx="9">
                  <c:v>Spain</c:v>
                </c:pt>
              </c:strCache>
            </c:strRef>
          </c:cat>
          <c:val>
            <c:numRef>
              <c:f>Sheet1!$C$2:$C$11</c:f>
              <c:numCache>
                <c:formatCode>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0.9321312811015654</c:v>
                </c:pt>
                <c:pt idx="5">
                  <c:v>1.0211340677004159</c:v>
                </c:pt>
                <c:pt idx="6">
                  <c:v>1.5024858725568069</c:v>
                </c:pt>
                <c:pt idx="7">
                  <c:v>1.0088783848138541</c:v>
                </c:pt>
                <c:pt idx="8">
                  <c:v>1.5697094442384758</c:v>
                </c:pt>
                <c:pt idx="9">
                  <c:v>1.6151524429144988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E6-4C59-A346-2646DD3327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portions per day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91-400D-B947-4A787C70834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91-400D-B947-4A787C7083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Denmark</c:v>
                </c:pt>
                <c:pt idx="2">
                  <c:v>Norway</c:v>
                </c:pt>
                <c:pt idx="3">
                  <c:v>Finland</c:v>
                </c:pt>
                <c:pt idx="4">
                  <c:v>Italy</c:v>
                </c:pt>
                <c:pt idx="5">
                  <c:v>Netherlands</c:v>
                </c:pt>
                <c:pt idx="6">
                  <c:v>France</c:v>
                </c:pt>
                <c:pt idx="7">
                  <c:v>UK</c:v>
                </c:pt>
                <c:pt idx="8">
                  <c:v>Germany</c:v>
                </c:pt>
                <c:pt idx="9">
                  <c:v>Spain</c:v>
                </c:pt>
              </c:strCache>
            </c:strRef>
          </c:cat>
          <c:val>
            <c:numRef>
              <c:f>Sheet1!$D$2:$D$11</c:f>
              <c:numCache>
                <c:formatCode>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0.99861439229762594</c:v>
                </c:pt>
                <c:pt idx="4">
                  <c:v>1.8389558067467129</c:v>
                </c:pt>
                <c:pt idx="5">
                  <c:v>2.1729798687058075</c:v>
                </c:pt>
                <c:pt idx="6">
                  <c:v>3.254400110837361</c:v>
                </c:pt>
                <c:pt idx="7">
                  <c:v>3.844456164299686</c:v>
                </c:pt>
                <c:pt idx="8">
                  <c:v>3.6176676670623023</c:v>
                </c:pt>
                <c:pt idx="9">
                  <c:v>3.5532911755893721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E6-4C59-A346-2646DD3327B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 portions per day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91-400D-B947-4A787C7083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Denmark</c:v>
                </c:pt>
                <c:pt idx="2">
                  <c:v>Norway</c:v>
                </c:pt>
                <c:pt idx="3">
                  <c:v>Finland</c:v>
                </c:pt>
                <c:pt idx="4">
                  <c:v>Italy</c:v>
                </c:pt>
                <c:pt idx="5">
                  <c:v>Netherlands</c:v>
                </c:pt>
                <c:pt idx="6">
                  <c:v>France</c:v>
                </c:pt>
                <c:pt idx="7">
                  <c:v>UK</c:v>
                </c:pt>
                <c:pt idx="8">
                  <c:v>Germany</c:v>
                </c:pt>
                <c:pt idx="9">
                  <c:v>Spain</c:v>
                </c:pt>
              </c:strCache>
            </c:strRef>
          </c:cat>
          <c:val>
            <c:numRef>
              <c:f>Sheet1!$E$2:$E$11</c:f>
              <c:numCache>
                <c:formatCode>0</c:formatCode>
                <c:ptCount val="10"/>
                <c:pt idx="0">
                  <c:v>1.2111162759925056</c:v>
                </c:pt>
                <c:pt idx="1">
                  <c:v>0</c:v>
                </c:pt>
                <c:pt idx="2">
                  <c:v>1</c:v>
                </c:pt>
                <c:pt idx="3">
                  <c:v>1.9084564423468091</c:v>
                </c:pt>
                <c:pt idx="4">
                  <c:v>5.6686725988880005</c:v>
                </c:pt>
                <c:pt idx="5">
                  <c:v>5.8741770442423249</c:v>
                </c:pt>
                <c:pt idx="6">
                  <c:v>7.7957993635422858</c:v>
                </c:pt>
                <c:pt idx="7">
                  <c:v>6.8238006969945237</c:v>
                </c:pt>
                <c:pt idx="8">
                  <c:v>6.4495318561715944</c:v>
                </c:pt>
                <c:pt idx="9">
                  <c:v>6.9723707224097158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E6-4C59-A346-2646DD3327B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portion per day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Denmark</c:v>
                </c:pt>
                <c:pt idx="2">
                  <c:v>Norway</c:v>
                </c:pt>
                <c:pt idx="3">
                  <c:v>Finland</c:v>
                </c:pt>
                <c:pt idx="4">
                  <c:v>Italy</c:v>
                </c:pt>
                <c:pt idx="5">
                  <c:v>Netherlands</c:v>
                </c:pt>
                <c:pt idx="6">
                  <c:v>France</c:v>
                </c:pt>
                <c:pt idx="7">
                  <c:v>UK</c:v>
                </c:pt>
                <c:pt idx="8">
                  <c:v>Germany</c:v>
                </c:pt>
                <c:pt idx="9">
                  <c:v>Spain</c:v>
                </c:pt>
              </c:strCache>
            </c:strRef>
          </c:cat>
          <c:val>
            <c:numRef>
              <c:f>Sheet1!$F$2:$F$11</c:f>
              <c:numCache>
                <c:formatCode>0</c:formatCode>
                <c:ptCount val="10"/>
                <c:pt idx="0">
                  <c:v>0.78146735727517036</c:v>
                </c:pt>
                <c:pt idx="1">
                  <c:v>1.3504515588491881</c:v>
                </c:pt>
                <c:pt idx="2">
                  <c:v>2</c:v>
                </c:pt>
                <c:pt idx="3">
                  <c:v>2.2815117118261439</c:v>
                </c:pt>
                <c:pt idx="4">
                  <c:v>13.196987238296886</c:v>
                </c:pt>
                <c:pt idx="5">
                  <c:v>7.748564182790572</c:v>
                </c:pt>
                <c:pt idx="6">
                  <c:v>8.9471911186060815</c:v>
                </c:pt>
                <c:pt idx="7">
                  <c:v>13.343300473050446</c:v>
                </c:pt>
                <c:pt idx="8">
                  <c:v>10.78985251973006</c:v>
                </c:pt>
                <c:pt idx="9">
                  <c:v>12.346704815164856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E6-4C59-A346-2646DD3327B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1-6 portions per week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Denmark</c:v>
                </c:pt>
                <c:pt idx="2">
                  <c:v>Norway</c:v>
                </c:pt>
                <c:pt idx="3">
                  <c:v>Finland</c:v>
                </c:pt>
                <c:pt idx="4">
                  <c:v>Italy</c:v>
                </c:pt>
                <c:pt idx="5">
                  <c:v>Netherlands</c:v>
                </c:pt>
                <c:pt idx="6">
                  <c:v>France</c:v>
                </c:pt>
                <c:pt idx="7">
                  <c:v>UK</c:v>
                </c:pt>
                <c:pt idx="8">
                  <c:v>Germany</c:v>
                </c:pt>
                <c:pt idx="9">
                  <c:v>Spain</c:v>
                </c:pt>
              </c:strCache>
            </c:strRef>
          </c:cat>
          <c:val>
            <c:numRef>
              <c:f>Sheet1!$G$2:$G$11</c:f>
              <c:numCache>
                <c:formatCode>0</c:formatCode>
                <c:ptCount val="10"/>
                <c:pt idx="0">
                  <c:v>4.3348528654111336</c:v>
                </c:pt>
                <c:pt idx="1">
                  <c:v>6.2683562469151157</c:v>
                </c:pt>
                <c:pt idx="2">
                  <c:v>8</c:v>
                </c:pt>
                <c:pt idx="3">
                  <c:v>12.096946369269537</c:v>
                </c:pt>
                <c:pt idx="4">
                  <c:v>18.8744432245981</c:v>
                </c:pt>
                <c:pt idx="5">
                  <c:v>15.538755376549426</c:v>
                </c:pt>
                <c:pt idx="6">
                  <c:v>9.9764420805213767</c:v>
                </c:pt>
                <c:pt idx="7">
                  <c:v>16.249215827627374</c:v>
                </c:pt>
                <c:pt idx="8">
                  <c:v>12.331368432614294</c:v>
                </c:pt>
                <c:pt idx="9">
                  <c:v>16.972493483285884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E6-4C59-A346-2646DD3327B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Less than one portion per week/never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Denmark</c:v>
                </c:pt>
                <c:pt idx="2">
                  <c:v>Norway</c:v>
                </c:pt>
                <c:pt idx="3">
                  <c:v>Finland</c:v>
                </c:pt>
                <c:pt idx="4">
                  <c:v>Italy</c:v>
                </c:pt>
                <c:pt idx="5">
                  <c:v>Netherlands</c:v>
                </c:pt>
                <c:pt idx="6">
                  <c:v>France</c:v>
                </c:pt>
                <c:pt idx="7">
                  <c:v>UK</c:v>
                </c:pt>
                <c:pt idx="8">
                  <c:v>Germany</c:v>
                </c:pt>
                <c:pt idx="9">
                  <c:v>Spain</c:v>
                </c:pt>
              </c:strCache>
            </c:strRef>
          </c:cat>
          <c:val>
            <c:numRef>
              <c:f>Sheet1!$H$2:$H$11</c:f>
              <c:numCache>
                <c:formatCode>0</c:formatCode>
                <c:ptCount val="10"/>
                <c:pt idx="0">
                  <c:v>93.205456317618683</c:v>
                </c:pt>
                <c:pt idx="1">
                  <c:v>91.317547604951372</c:v>
                </c:pt>
                <c:pt idx="2">
                  <c:v>88</c:v>
                </c:pt>
                <c:pt idx="3">
                  <c:v>82.475972421493736</c:v>
                </c:pt>
                <c:pt idx="4">
                  <c:v>58.811673547881135</c:v>
                </c:pt>
                <c:pt idx="5">
                  <c:v>67.24341808275453</c:v>
                </c:pt>
                <c:pt idx="6">
                  <c:v>67.592339956618318</c:v>
                </c:pt>
                <c:pt idx="7">
                  <c:v>57.757624713950392</c:v>
                </c:pt>
                <c:pt idx="8">
                  <c:v>63.910538684062665</c:v>
                </c:pt>
                <c:pt idx="9">
                  <c:v>57.111921340976657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E6-4C59-A346-2646DD3327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694169503"/>
        <c:axId val="1694170463"/>
      </c:barChart>
      <c:catAx>
        <c:axId val="1694169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170463"/>
        <c:crosses val="autoZero"/>
        <c:auto val="1"/>
        <c:lblAlgn val="ctr"/>
        <c:lblOffset val="100"/>
        <c:noMultiLvlLbl val="0"/>
      </c:catAx>
      <c:valAx>
        <c:axId val="169417046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94169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portions per day +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Denmark</c:v>
                </c:pt>
                <c:pt idx="1">
                  <c:v>Sweden</c:v>
                </c:pt>
                <c:pt idx="2">
                  <c:v>Finland</c:v>
                </c:pt>
                <c:pt idx="3">
                  <c:v>Netherlands</c:v>
                </c:pt>
                <c:pt idx="4">
                  <c:v>Germany</c:v>
                </c:pt>
                <c:pt idx="5">
                  <c:v>Norway</c:v>
                </c:pt>
                <c:pt idx="6">
                  <c:v>France</c:v>
                </c:pt>
                <c:pt idx="7">
                  <c:v>Spain</c:v>
                </c:pt>
                <c:pt idx="8">
                  <c:v>Italy</c:v>
                </c:pt>
                <c:pt idx="9">
                  <c:v>UK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15.658485683446314</c:v>
                </c:pt>
                <c:pt idx="1">
                  <c:v>12.617908398523317</c:v>
                </c:pt>
                <c:pt idx="2">
                  <c:v>22.704840993799944</c:v>
                </c:pt>
                <c:pt idx="3">
                  <c:v>17.999154813106731</c:v>
                </c:pt>
                <c:pt idx="4">
                  <c:v>22.095785033134359</c:v>
                </c:pt>
                <c:pt idx="5">
                  <c:v>24.5</c:v>
                </c:pt>
                <c:pt idx="6">
                  <c:v>31.165901768199745</c:v>
                </c:pt>
                <c:pt idx="7">
                  <c:v>31.19806260631297</c:v>
                </c:pt>
                <c:pt idx="8">
                  <c:v>26.443069006583809</c:v>
                </c:pt>
                <c:pt idx="9">
                  <c:v>37.006914210166435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6-4C59-A346-2646DD3327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portions per day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Denmark</c:v>
                </c:pt>
                <c:pt idx="1">
                  <c:v>Sweden</c:v>
                </c:pt>
                <c:pt idx="2">
                  <c:v>Finland</c:v>
                </c:pt>
                <c:pt idx="3">
                  <c:v>Netherlands</c:v>
                </c:pt>
                <c:pt idx="4">
                  <c:v>Germany</c:v>
                </c:pt>
                <c:pt idx="5">
                  <c:v>Norway</c:v>
                </c:pt>
                <c:pt idx="6">
                  <c:v>France</c:v>
                </c:pt>
                <c:pt idx="7">
                  <c:v>Spain</c:v>
                </c:pt>
                <c:pt idx="8">
                  <c:v>Italy</c:v>
                </c:pt>
                <c:pt idx="9">
                  <c:v>UK</c:v>
                </c:pt>
              </c:strCache>
            </c:strRef>
          </c:cat>
          <c:val>
            <c:numRef>
              <c:f>Sheet1!$C$2:$C$11</c:f>
              <c:numCache>
                <c:formatCode>0</c:formatCode>
                <c:ptCount val="10"/>
                <c:pt idx="0">
                  <c:v>10.360582661124756</c:v>
                </c:pt>
                <c:pt idx="1">
                  <c:v>10.984497530720242</c:v>
                </c:pt>
                <c:pt idx="2">
                  <c:v>12.351840786474007</c:v>
                </c:pt>
                <c:pt idx="3">
                  <c:v>11.192981157541833</c:v>
                </c:pt>
                <c:pt idx="4">
                  <c:v>9.8585963341418328</c:v>
                </c:pt>
                <c:pt idx="5">
                  <c:v>12.4</c:v>
                </c:pt>
                <c:pt idx="6">
                  <c:v>12.556945295157846</c:v>
                </c:pt>
                <c:pt idx="7">
                  <c:v>11.828436610794519</c:v>
                </c:pt>
                <c:pt idx="8">
                  <c:v>15.994576668142546</c:v>
                </c:pt>
                <c:pt idx="9">
                  <c:v>12.402566825683339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E6-4C59-A346-2646DD3327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portions per day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Denmark</c:v>
                </c:pt>
                <c:pt idx="1">
                  <c:v>Sweden</c:v>
                </c:pt>
                <c:pt idx="2">
                  <c:v>Finland</c:v>
                </c:pt>
                <c:pt idx="3">
                  <c:v>Netherlands</c:v>
                </c:pt>
                <c:pt idx="4">
                  <c:v>Germany</c:v>
                </c:pt>
                <c:pt idx="5">
                  <c:v>Norway</c:v>
                </c:pt>
                <c:pt idx="6">
                  <c:v>France</c:v>
                </c:pt>
                <c:pt idx="7">
                  <c:v>Spain</c:v>
                </c:pt>
                <c:pt idx="8">
                  <c:v>Italy</c:v>
                </c:pt>
                <c:pt idx="9">
                  <c:v>UK</c:v>
                </c:pt>
              </c:strCache>
            </c:strRef>
          </c:cat>
          <c:val>
            <c:numRef>
              <c:f>Sheet1!$D$2:$D$11</c:f>
              <c:numCache>
                <c:formatCode>0</c:formatCode>
                <c:ptCount val="10"/>
                <c:pt idx="0">
                  <c:v>12.851824722843929</c:v>
                </c:pt>
                <c:pt idx="1">
                  <c:v>16.327188187886076</c:v>
                </c:pt>
                <c:pt idx="2">
                  <c:v>14.816811614668815</c:v>
                </c:pt>
                <c:pt idx="3">
                  <c:v>20.777961177918037</c:v>
                </c:pt>
                <c:pt idx="4">
                  <c:v>18.723451008185453</c:v>
                </c:pt>
                <c:pt idx="5">
                  <c:v>15</c:v>
                </c:pt>
                <c:pt idx="6">
                  <c:v>16.366667073447029</c:v>
                </c:pt>
                <c:pt idx="7">
                  <c:v>18.231367788665892</c:v>
                </c:pt>
                <c:pt idx="8">
                  <c:v>18.836739015232531</c:v>
                </c:pt>
                <c:pt idx="9">
                  <c:v>13.774954625494896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E6-4C59-A346-2646DD3327B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 portions per day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Denmark</c:v>
                </c:pt>
                <c:pt idx="1">
                  <c:v>Sweden</c:v>
                </c:pt>
                <c:pt idx="2">
                  <c:v>Finland</c:v>
                </c:pt>
                <c:pt idx="3">
                  <c:v>Netherlands</c:v>
                </c:pt>
                <c:pt idx="4">
                  <c:v>Germany</c:v>
                </c:pt>
                <c:pt idx="5">
                  <c:v>Norway</c:v>
                </c:pt>
                <c:pt idx="6">
                  <c:v>France</c:v>
                </c:pt>
                <c:pt idx="7">
                  <c:v>Spain</c:v>
                </c:pt>
                <c:pt idx="8">
                  <c:v>Italy</c:v>
                </c:pt>
                <c:pt idx="9">
                  <c:v>UK</c:v>
                </c:pt>
              </c:strCache>
            </c:strRef>
          </c:cat>
          <c:val>
            <c:numRef>
              <c:f>Sheet1!$E$2:$E$11</c:f>
              <c:numCache>
                <c:formatCode>0</c:formatCode>
                <c:ptCount val="10"/>
                <c:pt idx="0">
                  <c:v>24.173746802983143</c:v>
                </c:pt>
                <c:pt idx="1">
                  <c:v>28.173119202107884</c:v>
                </c:pt>
                <c:pt idx="2">
                  <c:v>29.132061271736138</c:v>
                </c:pt>
                <c:pt idx="3">
                  <c:v>28.723697099900313</c:v>
                </c:pt>
                <c:pt idx="4">
                  <c:v>28.55084095272219</c:v>
                </c:pt>
                <c:pt idx="5">
                  <c:v>26.1</c:v>
                </c:pt>
                <c:pt idx="6">
                  <c:v>24.923200769360022</c:v>
                </c:pt>
                <c:pt idx="7">
                  <c:v>25.039627149951048</c:v>
                </c:pt>
                <c:pt idx="8">
                  <c:v>27.635221532334274</c:v>
                </c:pt>
                <c:pt idx="9">
                  <c:v>22.887471533185728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E6-4C59-A346-2646DD3327B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portion per day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Denmark</c:v>
                </c:pt>
                <c:pt idx="1">
                  <c:v>Sweden</c:v>
                </c:pt>
                <c:pt idx="2">
                  <c:v>Finland</c:v>
                </c:pt>
                <c:pt idx="3">
                  <c:v>Netherlands</c:v>
                </c:pt>
                <c:pt idx="4">
                  <c:v>Germany</c:v>
                </c:pt>
                <c:pt idx="5">
                  <c:v>Norway</c:v>
                </c:pt>
                <c:pt idx="6">
                  <c:v>France</c:v>
                </c:pt>
                <c:pt idx="7">
                  <c:v>Spain</c:v>
                </c:pt>
                <c:pt idx="8">
                  <c:v>Italy</c:v>
                </c:pt>
                <c:pt idx="9">
                  <c:v>UK</c:v>
                </c:pt>
              </c:strCache>
            </c:strRef>
          </c:cat>
          <c:val>
            <c:numRef>
              <c:f>Sheet1!$F$2:$F$11</c:f>
              <c:numCache>
                <c:formatCode>0</c:formatCode>
                <c:ptCount val="10"/>
                <c:pt idx="0">
                  <c:v>27.255058697759999</c:v>
                </c:pt>
                <c:pt idx="1">
                  <c:v>25.48975418944277</c:v>
                </c:pt>
                <c:pt idx="2">
                  <c:v>16.813611192151185</c:v>
                </c:pt>
                <c:pt idx="3">
                  <c:v>17.2683078410283</c:v>
                </c:pt>
                <c:pt idx="4">
                  <c:v>17.061602605058731</c:v>
                </c:pt>
                <c:pt idx="5">
                  <c:v>18.8</c:v>
                </c:pt>
                <c:pt idx="6">
                  <c:v>11.306603310063021</c:v>
                </c:pt>
                <c:pt idx="7">
                  <c:v>12.047357196852248</c:v>
                </c:pt>
                <c:pt idx="8">
                  <c:v>9.1559309593937126</c:v>
                </c:pt>
                <c:pt idx="9">
                  <c:v>10.317401724691623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E6-4C59-A346-2646DD3327B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1-6 portions per week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Denmark</c:v>
                </c:pt>
                <c:pt idx="1">
                  <c:v>Sweden</c:v>
                </c:pt>
                <c:pt idx="2">
                  <c:v>Finland</c:v>
                </c:pt>
                <c:pt idx="3">
                  <c:v>Netherlands</c:v>
                </c:pt>
                <c:pt idx="4">
                  <c:v>Germany</c:v>
                </c:pt>
                <c:pt idx="5">
                  <c:v>Norway</c:v>
                </c:pt>
                <c:pt idx="6">
                  <c:v>France</c:v>
                </c:pt>
                <c:pt idx="7">
                  <c:v>Spain</c:v>
                </c:pt>
                <c:pt idx="8">
                  <c:v>Italy</c:v>
                </c:pt>
                <c:pt idx="9">
                  <c:v>UK</c:v>
                </c:pt>
              </c:strCache>
            </c:strRef>
          </c:cat>
          <c:val>
            <c:numRef>
              <c:f>Sheet1!$G$2:$G$11</c:f>
              <c:numCache>
                <c:formatCode>0</c:formatCode>
                <c:ptCount val="10"/>
                <c:pt idx="0">
                  <c:v>5.775995421966587</c:v>
                </c:pt>
                <c:pt idx="1">
                  <c:v>4.9042486793769342</c:v>
                </c:pt>
                <c:pt idx="2">
                  <c:v>2.4369190049519496</c:v>
                </c:pt>
                <c:pt idx="3">
                  <c:v>3.2491828837352901</c:v>
                </c:pt>
                <c:pt idx="4">
                  <c:v>2.3748084903542046</c:v>
                </c:pt>
                <c:pt idx="5">
                  <c:v>2.2999999999999998</c:v>
                </c:pt>
                <c:pt idx="6">
                  <c:v>2.6932021394993453</c:v>
                </c:pt>
                <c:pt idx="7">
                  <c:v>1.1004744554261066</c:v>
                </c:pt>
                <c:pt idx="8">
                  <c:v>1.7123021966626844</c:v>
                </c:pt>
                <c:pt idx="9">
                  <c:v>1.5518249522122509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E6-4C59-A346-2646DD3327B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Less than one portion per week/no portions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Denmark</c:v>
                </c:pt>
                <c:pt idx="1">
                  <c:v>Sweden</c:v>
                </c:pt>
                <c:pt idx="2">
                  <c:v>Finland</c:v>
                </c:pt>
                <c:pt idx="3">
                  <c:v>Netherlands</c:v>
                </c:pt>
                <c:pt idx="4">
                  <c:v>Germany</c:v>
                </c:pt>
                <c:pt idx="5">
                  <c:v>Norway</c:v>
                </c:pt>
                <c:pt idx="6">
                  <c:v>France</c:v>
                </c:pt>
                <c:pt idx="7">
                  <c:v>Spain</c:v>
                </c:pt>
                <c:pt idx="8">
                  <c:v>Italy</c:v>
                </c:pt>
                <c:pt idx="9">
                  <c:v>UK</c:v>
                </c:pt>
              </c:strCache>
            </c:strRef>
          </c:cat>
          <c:val>
            <c:numRef>
              <c:f>Sheet1!$H$2:$H$11</c:f>
              <c:numCache>
                <c:formatCode>0</c:formatCode>
                <c:ptCount val="10"/>
                <c:pt idx="0">
                  <c:v>3.9243060098753806</c:v>
                </c:pt>
                <c:pt idx="1">
                  <c:v>1.5032838119424539</c:v>
                </c:pt>
                <c:pt idx="2">
                  <c:v>1.7439151362182086</c:v>
                </c:pt>
                <c:pt idx="3">
                  <c:v>0.78871502676933924</c:v>
                </c:pt>
                <c:pt idx="4">
                  <c:v>1.334915576402163</c:v>
                </c:pt>
                <c:pt idx="5">
                  <c:v>0.8</c:v>
                </c:pt>
                <c:pt idx="6">
                  <c:v>0.9874796442718522</c:v>
                </c:pt>
                <c:pt idx="7">
                  <c:v>0.55467419199772217</c:v>
                </c:pt>
                <c:pt idx="8">
                  <c:v>0.22216062164949535</c:v>
                </c:pt>
                <c:pt idx="9">
                  <c:v>2.058866128566113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E6-4C59-A346-2646DD3327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694169503"/>
        <c:axId val="1694170463"/>
      </c:barChart>
      <c:catAx>
        <c:axId val="1694169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170463"/>
        <c:crosses val="autoZero"/>
        <c:auto val="1"/>
        <c:lblAlgn val="ctr"/>
        <c:lblOffset val="100"/>
        <c:noMultiLvlLbl val="0"/>
      </c:catAx>
      <c:valAx>
        <c:axId val="169417046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94169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8B-4D6E-AA92-4960475E3E0C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1000">
                    <a:srgbClr val="FF0000"/>
                  </a:gs>
                  <a:gs pos="100000">
                    <a:srgbClr val="C00000"/>
                  </a:gs>
                </a:gsLst>
                <a:lin ang="27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5C6-4350-9223-82FDF1D690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Italy</c:v>
                </c:pt>
                <c:pt idx="4">
                  <c:v>Norway</c:v>
                </c:pt>
                <c:pt idx="5">
                  <c:v>Finland</c:v>
                </c:pt>
                <c:pt idx="6">
                  <c:v>Germany</c:v>
                </c:pt>
                <c:pt idx="7">
                  <c:v>Netherlands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38.393173086425818</c:v>
                </c:pt>
                <c:pt idx="1">
                  <c:v>32.356854622075836</c:v>
                </c:pt>
                <c:pt idx="2">
                  <c:v>31.723127522420853</c:v>
                </c:pt>
                <c:pt idx="3">
                  <c:v>26.964690926632311</c:v>
                </c:pt>
                <c:pt idx="4">
                  <c:v>24.5</c:v>
                </c:pt>
                <c:pt idx="5">
                  <c:v>23.695511007944823</c:v>
                </c:pt>
                <c:pt idx="6">
                  <c:v>22.947057549666802</c:v>
                </c:pt>
                <c:pt idx="7">
                  <c:v>18.756524108153144</c:v>
                </c:pt>
                <c:pt idx="8">
                  <c:v>17.340573591867877</c:v>
                </c:pt>
                <c:pt idx="9">
                  <c:v>13.481756314794275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CD-4312-92EC-6F60C8577E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694169503"/>
        <c:axId val="1694170463"/>
      </c:barChart>
      <c:catAx>
        <c:axId val="1694169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170463"/>
        <c:crosses val="autoZero"/>
        <c:auto val="1"/>
        <c:lblAlgn val="ctr"/>
        <c:lblOffset val="100"/>
        <c:noMultiLvlLbl val="0"/>
      </c:catAx>
      <c:valAx>
        <c:axId val="1694170463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694169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01-41B3-AB4D-8ED0536FA257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1000">
                    <a:srgbClr val="FF0000"/>
                  </a:gs>
                  <a:gs pos="100000">
                    <a:srgbClr val="C00000"/>
                  </a:gs>
                </a:gsLst>
                <a:lin ang="27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94-4FB3-BFD9-F272E567E2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Italy</c:v>
                </c:pt>
                <c:pt idx="4">
                  <c:v>Norway</c:v>
                </c:pt>
                <c:pt idx="5">
                  <c:v>Finland</c:v>
                </c:pt>
                <c:pt idx="6">
                  <c:v>Germany</c:v>
                </c:pt>
                <c:pt idx="7">
                  <c:v>Netherlands</c:v>
                </c:pt>
                <c:pt idx="8">
                  <c:v>Sweden</c:v>
                </c:pt>
                <c:pt idx="9">
                  <c:v>Denmark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4.0213061317694807</c:v>
                </c:pt>
                <c:pt idx="1">
                  <c:v>3.7321526626117705</c:v>
                </c:pt>
                <c:pt idx="2">
                  <c:v>3.731498695922483</c:v>
                </c:pt>
                <c:pt idx="3">
                  <c:v>3.5080029426142554</c:v>
                </c:pt>
                <c:pt idx="4">
                  <c:v>3.3</c:v>
                </c:pt>
                <c:pt idx="5">
                  <c:v>3.2978545409432423</c:v>
                </c:pt>
                <c:pt idx="6">
                  <c:v>3.2052951686552738</c:v>
                </c:pt>
                <c:pt idx="7">
                  <c:v>3.0542679708065674</c:v>
                </c:pt>
                <c:pt idx="8">
                  <c:v>2.6783856330178795</c:v>
                </c:pt>
                <c:pt idx="9">
                  <c:v>2.6720330993657546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03-4CED-AE2D-54045B5C50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694169503"/>
        <c:axId val="1694170463"/>
      </c:barChart>
      <c:catAx>
        <c:axId val="1694169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170463"/>
        <c:crosses val="autoZero"/>
        <c:auto val="1"/>
        <c:lblAlgn val="ctr"/>
        <c:lblOffset val="100"/>
        <c:noMultiLvlLbl val="0"/>
      </c:catAx>
      <c:valAx>
        <c:axId val="1694170463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694169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Italy</c:v>
                </c:pt>
                <c:pt idx="4">
                  <c:v>Norway</c:v>
                </c:pt>
                <c:pt idx="5">
                  <c:v>Finland</c:v>
                </c:pt>
                <c:pt idx="6">
                  <c:v>Germany</c:v>
                </c:pt>
                <c:pt idx="7">
                  <c:v>Netherlands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45.7</c:v>
                </c:pt>
                <c:pt idx="1">
                  <c:v>36.799999999999997</c:v>
                </c:pt>
                <c:pt idx="2">
                  <c:v>30.599999999999998</c:v>
                </c:pt>
                <c:pt idx="3">
                  <c:v>33.200000000000003</c:v>
                </c:pt>
                <c:pt idx="4">
                  <c:v>20.100000000000001</c:v>
                </c:pt>
                <c:pt idx="5">
                  <c:v>28.7</c:v>
                </c:pt>
                <c:pt idx="6">
                  <c:v>19.5</c:v>
                </c:pt>
                <c:pt idx="7">
                  <c:v>18.099999999999998</c:v>
                </c:pt>
                <c:pt idx="8">
                  <c:v>12.9</c:v>
                </c:pt>
                <c:pt idx="9">
                  <c:v>16.400000000000002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BD-4800-A1E4-7BACF79153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Italy</c:v>
                </c:pt>
                <c:pt idx="4">
                  <c:v>Norway</c:v>
                </c:pt>
                <c:pt idx="5">
                  <c:v>Finland</c:v>
                </c:pt>
                <c:pt idx="6">
                  <c:v>Germany</c:v>
                </c:pt>
                <c:pt idx="7">
                  <c:v>Netherlands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Sheet1!$C$2:$C$11</c:f>
              <c:numCache>
                <c:formatCode>0</c:formatCode>
                <c:ptCount val="10"/>
                <c:pt idx="0">
                  <c:v>43.2</c:v>
                </c:pt>
                <c:pt idx="1">
                  <c:v>40</c:v>
                </c:pt>
                <c:pt idx="2">
                  <c:v>33.700000000000003</c:v>
                </c:pt>
                <c:pt idx="3">
                  <c:v>24.9</c:v>
                </c:pt>
                <c:pt idx="4">
                  <c:v>21.7</c:v>
                </c:pt>
                <c:pt idx="5">
                  <c:v>28.499999999999996</c:v>
                </c:pt>
                <c:pt idx="6">
                  <c:v>20.3</c:v>
                </c:pt>
                <c:pt idx="7">
                  <c:v>16.600000000000001</c:v>
                </c:pt>
                <c:pt idx="8">
                  <c:v>12.9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BD-4800-A1E4-7BACF79153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Italy</c:v>
                </c:pt>
                <c:pt idx="4">
                  <c:v>Norway</c:v>
                </c:pt>
                <c:pt idx="5">
                  <c:v>Finland</c:v>
                </c:pt>
                <c:pt idx="6">
                  <c:v>Germany</c:v>
                </c:pt>
                <c:pt idx="7">
                  <c:v>Netherlands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Sheet1!$D$2:$D$11</c:f>
              <c:numCache>
                <c:formatCode>0</c:formatCode>
                <c:ptCount val="10"/>
                <c:pt idx="0">
                  <c:v>38.800000000000004</c:v>
                </c:pt>
                <c:pt idx="1">
                  <c:v>32.700000000000003</c:v>
                </c:pt>
                <c:pt idx="2">
                  <c:v>27.400000000000002</c:v>
                </c:pt>
                <c:pt idx="3">
                  <c:v>26.5</c:v>
                </c:pt>
                <c:pt idx="4">
                  <c:v>18.2</c:v>
                </c:pt>
                <c:pt idx="5">
                  <c:v>21.9</c:v>
                </c:pt>
                <c:pt idx="6">
                  <c:v>18.899999999999999</c:v>
                </c:pt>
                <c:pt idx="7">
                  <c:v>17.7</c:v>
                </c:pt>
                <c:pt idx="8">
                  <c:v>14.099999999999998</c:v>
                </c:pt>
                <c:pt idx="9">
                  <c:v>14.000000000000002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BD-4800-A1E4-7BACF79153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Italy</c:v>
                </c:pt>
                <c:pt idx="4">
                  <c:v>Norway</c:v>
                </c:pt>
                <c:pt idx="5">
                  <c:v>Finland</c:v>
                </c:pt>
                <c:pt idx="6">
                  <c:v>Germany</c:v>
                </c:pt>
                <c:pt idx="7">
                  <c:v>Netherlands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Sheet1!$E$2:$E$11</c:f>
              <c:numCache>
                <c:formatCode>0</c:formatCode>
                <c:ptCount val="10"/>
                <c:pt idx="0">
                  <c:v>38.4</c:v>
                </c:pt>
                <c:pt idx="1">
                  <c:v>28.9</c:v>
                </c:pt>
                <c:pt idx="2">
                  <c:v>27.7</c:v>
                </c:pt>
                <c:pt idx="3">
                  <c:v>26</c:v>
                </c:pt>
                <c:pt idx="4">
                  <c:v>18.600000000000001</c:v>
                </c:pt>
                <c:pt idx="5">
                  <c:v>22.3</c:v>
                </c:pt>
                <c:pt idx="6">
                  <c:v>17.7</c:v>
                </c:pt>
                <c:pt idx="7">
                  <c:v>18.7</c:v>
                </c:pt>
                <c:pt idx="8">
                  <c:v>17.8</c:v>
                </c:pt>
                <c:pt idx="9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BD-4800-A1E4-7BACF791536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2024</c:v>
                </c:pt>
              </c:strCache>
            </c:strRef>
          </c:tx>
          <c:spPr>
            <a:gradFill>
              <a:gsLst>
                <a:gs pos="1000">
                  <a:srgbClr val="FF0000"/>
                </a:gs>
                <a:gs pos="100000">
                  <a:srgbClr val="C00000"/>
                </a:gs>
              </a:gsLst>
              <a:lin ang="27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Italy</c:v>
                </c:pt>
                <c:pt idx="4">
                  <c:v>Norway</c:v>
                </c:pt>
                <c:pt idx="5">
                  <c:v>Finland</c:v>
                </c:pt>
                <c:pt idx="6">
                  <c:v>Germany</c:v>
                </c:pt>
                <c:pt idx="7">
                  <c:v>Netherlands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Sheet1!$F$2:$F$11</c:f>
              <c:numCache>
                <c:formatCode>0</c:formatCode>
                <c:ptCount val="10"/>
                <c:pt idx="0">
                  <c:v>38.393173086425818</c:v>
                </c:pt>
                <c:pt idx="1">
                  <c:v>32.356854622075836</c:v>
                </c:pt>
                <c:pt idx="2">
                  <c:v>31.723127522420853</c:v>
                </c:pt>
                <c:pt idx="3">
                  <c:v>26.964690926632311</c:v>
                </c:pt>
                <c:pt idx="4">
                  <c:v>24.5</c:v>
                </c:pt>
                <c:pt idx="5">
                  <c:v>23.695511007944823</c:v>
                </c:pt>
                <c:pt idx="6">
                  <c:v>22.947057549666802</c:v>
                </c:pt>
                <c:pt idx="7">
                  <c:v>18.756524108153144</c:v>
                </c:pt>
                <c:pt idx="8">
                  <c:v>17.340573591867877</c:v>
                </c:pt>
                <c:pt idx="9">
                  <c:v>13.481756314794275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BD-4800-A1E4-7BACF79153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694169503"/>
        <c:axId val="1694170463"/>
      </c:barChart>
      <c:catAx>
        <c:axId val="1694169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170463"/>
        <c:crosses val="autoZero"/>
        <c:auto val="1"/>
        <c:lblAlgn val="ctr"/>
        <c:lblOffset val="100"/>
        <c:noMultiLvlLbl val="0"/>
      </c:catAx>
      <c:valAx>
        <c:axId val="1694170463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694169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Italy</c:v>
                </c:pt>
                <c:pt idx="4">
                  <c:v>Norway</c:v>
                </c:pt>
                <c:pt idx="5">
                  <c:v>Finland</c:v>
                </c:pt>
                <c:pt idx="6">
                  <c:v>Germany</c:v>
                </c:pt>
                <c:pt idx="7">
                  <c:v>Netherlands</c:v>
                </c:pt>
                <c:pt idx="8">
                  <c:v>Sweden</c:v>
                </c:pt>
                <c:pt idx="9">
                  <c:v>Denmark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4.4284099702341102</c:v>
                </c:pt>
                <c:pt idx="1">
                  <c:v>4.0963546231375902</c:v>
                </c:pt>
                <c:pt idx="2">
                  <c:v>3.82437030902949</c:v>
                </c:pt>
                <c:pt idx="3">
                  <c:v>3.7913191972277498</c:v>
                </c:pt>
                <c:pt idx="4">
                  <c:v>3.0953735509763698</c:v>
                </c:pt>
                <c:pt idx="5">
                  <c:v>3.5871811608499802</c:v>
                </c:pt>
                <c:pt idx="6">
                  <c:v>3.06230663926925</c:v>
                </c:pt>
                <c:pt idx="7">
                  <c:v>3.0219586751693299</c:v>
                </c:pt>
                <c:pt idx="8">
                  <c:v>2.8863048603171899</c:v>
                </c:pt>
                <c:pt idx="9">
                  <c:v>2.4975662336536302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BD-4800-A1E4-7BACF79153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Italy</c:v>
                </c:pt>
                <c:pt idx="4">
                  <c:v>Norway</c:v>
                </c:pt>
                <c:pt idx="5">
                  <c:v>Finland</c:v>
                </c:pt>
                <c:pt idx="6">
                  <c:v>Germany</c:v>
                </c:pt>
                <c:pt idx="7">
                  <c:v>Netherlands</c:v>
                </c:pt>
                <c:pt idx="8">
                  <c:v>Sweden</c:v>
                </c:pt>
                <c:pt idx="9">
                  <c:v>Denmark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4.3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3.4</c:v>
                </c:pt>
                <c:pt idx="4">
                  <c:v>3.2</c:v>
                </c:pt>
                <c:pt idx="5">
                  <c:v>3.5</c:v>
                </c:pt>
                <c:pt idx="6">
                  <c:v>3.1</c:v>
                </c:pt>
                <c:pt idx="7">
                  <c:v>2.9</c:v>
                </c:pt>
                <c:pt idx="8">
                  <c:v>2.6</c:v>
                </c:pt>
                <c:pt idx="9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BD-4800-A1E4-7BACF79153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Italy</c:v>
                </c:pt>
                <c:pt idx="4">
                  <c:v>Norway</c:v>
                </c:pt>
                <c:pt idx="5">
                  <c:v>Finland</c:v>
                </c:pt>
                <c:pt idx="6">
                  <c:v>Germany</c:v>
                </c:pt>
                <c:pt idx="7">
                  <c:v>Netherlands</c:v>
                </c:pt>
                <c:pt idx="8">
                  <c:v>Sweden</c:v>
                </c:pt>
                <c:pt idx="9">
                  <c:v>Denmark</c:v>
                </c:pt>
              </c:strCache>
            </c:strRef>
          </c:cat>
          <c:val>
            <c:numRef>
              <c:f>Sheet1!$D$2:$D$11</c:f>
              <c:numCache>
                <c:formatCode>0.0</c:formatCode>
                <c:ptCount val="10"/>
                <c:pt idx="0">
                  <c:v>4</c:v>
                </c:pt>
                <c:pt idx="1">
                  <c:v>3.9</c:v>
                </c:pt>
                <c:pt idx="2">
                  <c:v>3.7</c:v>
                </c:pt>
                <c:pt idx="3">
                  <c:v>3.5</c:v>
                </c:pt>
                <c:pt idx="4">
                  <c:v>3</c:v>
                </c:pt>
                <c:pt idx="5">
                  <c:v>3.2</c:v>
                </c:pt>
                <c:pt idx="6">
                  <c:v>3</c:v>
                </c:pt>
                <c:pt idx="7">
                  <c:v>3</c:v>
                </c:pt>
                <c:pt idx="8">
                  <c:v>2.7</c:v>
                </c:pt>
                <c:pt idx="9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BD-4800-A1E4-7BACF79153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Italy</c:v>
                </c:pt>
                <c:pt idx="4">
                  <c:v>Norway</c:v>
                </c:pt>
                <c:pt idx="5">
                  <c:v>Finland</c:v>
                </c:pt>
                <c:pt idx="6">
                  <c:v>Germany</c:v>
                </c:pt>
                <c:pt idx="7">
                  <c:v>Netherlands</c:v>
                </c:pt>
                <c:pt idx="8">
                  <c:v>Sweden</c:v>
                </c:pt>
                <c:pt idx="9">
                  <c:v>Denmark</c:v>
                </c:pt>
              </c:strCache>
            </c:strRef>
          </c:cat>
          <c:val>
            <c:numRef>
              <c:f>Sheet1!$E$2:$E$11</c:f>
              <c:numCache>
                <c:formatCode>0.0</c:formatCode>
                <c:ptCount val="10"/>
                <c:pt idx="0">
                  <c:v>4.0999999999999996</c:v>
                </c:pt>
                <c:pt idx="1">
                  <c:v>3.6</c:v>
                </c:pt>
                <c:pt idx="2">
                  <c:v>3.6</c:v>
                </c:pt>
                <c:pt idx="3">
                  <c:v>3.5</c:v>
                </c:pt>
                <c:pt idx="4">
                  <c:v>2.9</c:v>
                </c:pt>
                <c:pt idx="5">
                  <c:v>3.2</c:v>
                </c:pt>
                <c:pt idx="6">
                  <c:v>2.9</c:v>
                </c:pt>
                <c:pt idx="7">
                  <c:v>3.1</c:v>
                </c:pt>
                <c:pt idx="8">
                  <c:v>2.7</c:v>
                </c:pt>
                <c:pt idx="9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BD-4800-A1E4-7BACF791536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2024</c:v>
                </c:pt>
              </c:strCache>
            </c:strRef>
          </c:tx>
          <c:spPr>
            <a:gradFill>
              <a:gsLst>
                <a:gs pos="1000">
                  <a:srgbClr val="FF0000"/>
                </a:gs>
                <a:gs pos="100000">
                  <a:srgbClr val="C00000"/>
                </a:gs>
              </a:gsLst>
              <a:lin ang="27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Italy</c:v>
                </c:pt>
                <c:pt idx="4">
                  <c:v>Norway</c:v>
                </c:pt>
                <c:pt idx="5">
                  <c:v>Finland</c:v>
                </c:pt>
                <c:pt idx="6">
                  <c:v>Germany</c:v>
                </c:pt>
                <c:pt idx="7">
                  <c:v>Netherlands</c:v>
                </c:pt>
                <c:pt idx="8">
                  <c:v>Sweden</c:v>
                </c:pt>
                <c:pt idx="9">
                  <c:v>Denmark</c:v>
                </c:pt>
              </c:strCache>
            </c:strRef>
          </c:cat>
          <c:val>
            <c:numRef>
              <c:f>Sheet1!$F$2:$F$11</c:f>
              <c:numCache>
                <c:formatCode>0.0</c:formatCode>
                <c:ptCount val="10"/>
                <c:pt idx="0">
                  <c:v>4.0213061317694807</c:v>
                </c:pt>
                <c:pt idx="1">
                  <c:v>3.7321526626117705</c:v>
                </c:pt>
                <c:pt idx="2">
                  <c:v>3.731498695922483</c:v>
                </c:pt>
                <c:pt idx="3">
                  <c:v>3.5080029426142554</c:v>
                </c:pt>
                <c:pt idx="4">
                  <c:v>3.3</c:v>
                </c:pt>
                <c:pt idx="5">
                  <c:v>3.2978545409432423</c:v>
                </c:pt>
                <c:pt idx="6">
                  <c:v>3.2052951686552738</c:v>
                </c:pt>
                <c:pt idx="7">
                  <c:v>3.0542679708065674</c:v>
                </c:pt>
                <c:pt idx="8">
                  <c:v>2.6783856330178795</c:v>
                </c:pt>
                <c:pt idx="9">
                  <c:v>2.6720330993657546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BD-4800-A1E4-7BACF79153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694169503"/>
        <c:axId val="1694170463"/>
      </c:barChart>
      <c:catAx>
        <c:axId val="1694169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170463"/>
        <c:crosses val="autoZero"/>
        <c:auto val="1"/>
        <c:lblAlgn val="ctr"/>
        <c:lblOffset val="100"/>
        <c:noMultiLvlLbl val="0"/>
      </c:catAx>
      <c:valAx>
        <c:axId val="1694170463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694169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91DDE-BA6A-4F57-909C-98F49C72955F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50D33-42BE-4A7B-9A0E-84D31BC6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5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485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2085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830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618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163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7884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557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2541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800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502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nb-NO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64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nb-NO" noProof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nb-NO" noProof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25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063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317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10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21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68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71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4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8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105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890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891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3891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6582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56582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9273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1965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8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30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87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98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29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29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8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08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88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88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1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51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6474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6474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8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095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ex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FF685-0455-410C-BAD6-9C18A6B82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994E6-33EF-41B4-9B8F-14CDAEC3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51B97-D115-41B0-A593-DB194CD063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432000"/>
            <a:ext cx="95364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56DFF0-F399-4C7B-9862-88E481176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000" y="432000"/>
            <a:ext cx="17640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70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nb-NO" noProof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nb-NO" noProof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nb-NO" noProof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401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nb-NO" noProof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nb-NO" noProof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324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nb-NO" noProof="0"/>
              <a:t>Click to add subtitle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9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134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212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9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4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819" r:id="rId2"/>
    <p:sldLayoutId id="2147483821" r:id="rId3"/>
    <p:sldLayoutId id="2147483820" r:id="rId4"/>
    <p:sldLayoutId id="2147483697" r:id="rId5"/>
    <p:sldLayoutId id="2147483696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7453" userDrawn="1">
          <p15:clr>
            <a:srgbClr val="F26B43"/>
          </p15:clr>
        </p15:guide>
        <p15:guide id="28" orient="horz" pos="1076" userDrawn="1">
          <p15:clr>
            <a:srgbClr val="F26B43"/>
          </p15:clr>
        </p15:guide>
        <p15:guide id="29" orient="horz" pos="270" userDrawn="1">
          <p15:clr>
            <a:srgbClr val="F26B43"/>
          </p15:clr>
        </p15:guide>
        <p15:guide id="33" orient="horz" pos="3600" userDrawn="1">
          <p15:clr>
            <a:srgbClr val="F26B43"/>
          </p15:clr>
        </p15:guide>
        <p15:guide id="35" pos="228" userDrawn="1">
          <p15:clr>
            <a:srgbClr val="F26B43"/>
          </p15:clr>
        </p15:guide>
        <p15:guide id="36" pos="3840" userDrawn="1">
          <p15:clr>
            <a:srgbClr val="F26B43"/>
          </p15:clr>
        </p15:guide>
        <p15:guide id="37" pos="3782" userDrawn="1">
          <p15:clr>
            <a:srgbClr val="F26B43"/>
          </p15:clr>
        </p15:guide>
        <p15:guide id="38" pos="3900" userDrawn="1">
          <p15:clr>
            <a:srgbClr val="F26B43"/>
          </p15:clr>
        </p15:guide>
        <p15:guide id="39" orient="horz" pos="38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Click to add title</a:t>
            </a:r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1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F91A0-A869-4C9D-8D84-C843E57FF9C6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819980-719E-42BA-84AA-491FF69717D9}"/>
                </a:ext>
              </a:extLst>
            </p:cNvPr>
            <p:cNvCxnSpPr/>
            <p:nvPr userDrawn="1"/>
          </p:nvCxnSpPr>
          <p:spPr>
            <a:xfrm>
              <a:off x="-256200" y="614540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636BE3-4FEE-45BA-A183-BCB80C007E10}"/>
                </a:ext>
              </a:extLst>
            </p:cNvPr>
            <p:cNvSpPr txBox="1"/>
            <p:nvPr userDrawn="1"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FC16A6-CA4F-4B0F-B25C-7772D09D7351}"/>
                </a:ext>
              </a:extLst>
            </p:cNvPr>
            <p:cNvSpPr txBox="1"/>
            <p:nvPr userDrawn="1"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BDB25C72-3FD4-461E-BCBE-96F525FA2297}"/>
              </a:ext>
            </a:extLst>
          </p:cNvPr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Click to add title</a:t>
            </a:r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720255"/>
            <a:chOff x="-1143000" y="-600255"/>
            <a:chExt cx="13680281" cy="6720255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75DB98-1BD1-4926-8750-16657B153BE4}"/>
              </a:ext>
            </a:extLst>
          </p:cNvPr>
          <p:cNvCxnSpPr>
            <a:cxnSpLocks/>
          </p:cNvCxnSpPr>
          <p:nvPr userDrawn="1"/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D3E635D0-BA07-4485-8050-85E8C801F8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5" Type="http://schemas.openxmlformats.org/officeDocument/2006/relationships/chart" Target="../charts/chart8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5" Type="http://schemas.openxmlformats.org/officeDocument/2006/relationships/chart" Target="../charts/chart9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chart" Target="../charts/chart1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chart" Target="../charts/chart2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5" Type="http://schemas.openxmlformats.org/officeDocument/2006/relationships/chart" Target="../charts/chart3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5" Type="http://schemas.openxmlformats.org/officeDocument/2006/relationships/chart" Target="../charts/chart4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5" Type="http://schemas.openxmlformats.org/officeDocument/2006/relationships/chart" Target="../charts/chart5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F440D54-9BC3-A508-9714-60A29939B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3894364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58C02AE-8B0E-4134-475A-178D23208BE5}"/>
              </a:ext>
            </a:extLst>
          </p:cNvPr>
          <p:cNvSpPr txBox="1">
            <a:spLocks/>
          </p:cNvSpPr>
          <p:nvPr/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30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Consumption of fruit and vegetables in Europe 2024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658AB0A-DDB3-B316-7360-F15ABEBA4ED5}"/>
              </a:ext>
            </a:extLst>
          </p:cNvPr>
          <p:cNvSpPr txBox="1">
            <a:spLocks/>
          </p:cNvSpPr>
          <p:nvPr/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Conducted by Kantar for </a:t>
            </a:r>
            <a:r>
              <a:rPr lang="en-US" dirty="0" err="1">
                <a:solidFill>
                  <a:srgbClr val="000000"/>
                </a:solidFill>
              </a:rPr>
              <a:t>Stiftelsen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Opplysningskontoret</a:t>
            </a:r>
            <a:r>
              <a:rPr lang="en-US" dirty="0">
                <a:solidFill>
                  <a:srgbClr val="000000"/>
                </a:solidFill>
              </a:rPr>
              <a:t> for </a:t>
            </a:r>
            <a:r>
              <a:rPr lang="en-US" dirty="0" err="1">
                <a:solidFill>
                  <a:srgbClr val="000000"/>
                </a:solidFill>
              </a:rPr>
              <a:t>frukt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grønt</a:t>
            </a:r>
            <a:r>
              <a:rPr lang="en-US" dirty="0">
                <a:solidFill>
                  <a:srgbClr val="000000"/>
                </a:solidFill>
              </a:rPr>
              <a:t> (OFG)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48E61AB-2C79-7F85-FF6D-2C4E1EA569CF}"/>
              </a:ext>
            </a:extLst>
          </p:cNvPr>
          <p:cNvSpPr txBox="1">
            <a:spLocks/>
          </p:cNvSpPr>
          <p:nvPr/>
        </p:nvSpPr>
        <p:spPr>
          <a:xfrm>
            <a:off x="360363" y="4971600"/>
            <a:ext cx="3521075" cy="1022350"/>
          </a:xfrm>
          <a:prstGeom prst="rect">
            <a:avLst/>
          </a:prstGeom>
        </p:spPr>
        <p:txBody>
          <a:bodyPr lIns="0" r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>
                <a:solidFill>
                  <a:srgbClr val="000000"/>
                </a:solidFill>
              </a:rPr>
              <a:t>Omar Harby</a:t>
            </a:r>
          </a:p>
        </p:txBody>
      </p: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7266689-10AA-8A5E-A616-84DA04350C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60" y="561516"/>
            <a:ext cx="1938528" cy="36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BEA2DA0-138D-0F0B-1B58-6F6588397D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136358 w 12192000"/>
              <a:gd name="connsiteY0" fmla="*/ 137160 h 6858000"/>
              <a:gd name="connsiteX1" fmla="*/ 136358 w 12192000"/>
              <a:gd name="connsiteY1" fmla="*/ 6720840 h 6858000"/>
              <a:gd name="connsiteX2" fmla="*/ 12055642 w 12192000"/>
              <a:gd name="connsiteY2" fmla="*/ 6720840 h 6858000"/>
              <a:gd name="connsiteX3" fmla="*/ 12055642 w 12192000"/>
              <a:gd name="connsiteY3" fmla="*/ 13716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36358" y="137160"/>
                </a:moveTo>
                <a:lnTo>
                  <a:pt x="136358" y="6720840"/>
                </a:lnTo>
                <a:lnTo>
                  <a:pt x="12055642" y="6720840"/>
                </a:lnTo>
                <a:lnTo>
                  <a:pt x="12055642" y="13716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42000">
                <a:srgbClr val="FF0000"/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66E8DB-4000-CC07-35AB-2EDE2B892E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0" y="2310063"/>
            <a:ext cx="135172" cy="2237873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86BBC6B-2D94-39C8-3415-BA43CF87AF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57B7BEC-4360-BFE1-3A70-C27A5FC60813}"/>
              </a:ext>
            </a:extLst>
          </p:cNvPr>
          <p:cNvSpPr txBox="1">
            <a:spLocks/>
          </p:cNvSpPr>
          <p:nvPr/>
        </p:nvSpPr>
        <p:spPr>
          <a:xfrm>
            <a:off x="362562" y="430718"/>
            <a:ext cx="11466875" cy="403200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Daily consumption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8956010-F2AF-AD40-7BEC-04DD8B113D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41000"/>
              </p:ext>
            </p:extLst>
          </p:nvPr>
        </p:nvGraphicFramePr>
        <p:xfrm>
          <a:off x="359999" y="2563106"/>
          <a:ext cx="5360317" cy="362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7E28638-BDD9-67B8-E404-B4041C3853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5297892"/>
              </p:ext>
            </p:extLst>
          </p:nvPr>
        </p:nvGraphicFramePr>
        <p:xfrm>
          <a:off x="6469120" y="2563105"/>
          <a:ext cx="5360317" cy="362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37144EA-291E-5812-B8F4-5BC0A03F94FA}"/>
              </a:ext>
            </a:extLst>
          </p:cNvPr>
          <p:cNvSpPr txBox="1"/>
          <p:nvPr/>
        </p:nvSpPr>
        <p:spPr>
          <a:xfrm>
            <a:off x="520995" y="1641804"/>
            <a:ext cx="519932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The percentage who eats at least 5 portions of fruit/berries or vegetables every day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4575BA-1C6D-C05B-A883-5D7B94AD3495}"/>
              </a:ext>
            </a:extLst>
          </p:cNvPr>
          <p:cNvCxnSpPr/>
          <p:nvPr/>
        </p:nvCxnSpPr>
        <p:spPr>
          <a:xfrm>
            <a:off x="520995" y="2317898"/>
            <a:ext cx="5199321" cy="0"/>
          </a:xfrm>
          <a:prstGeom prst="line">
            <a:avLst/>
          </a:prstGeom>
          <a:ln w="1270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4739E3D-C8AF-1C7C-1EA8-72689A001B0D}"/>
              </a:ext>
            </a:extLst>
          </p:cNvPr>
          <p:cNvSpPr txBox="1"/>
          <p:nvPr/>
        </p:nvSpPr>
        <p:spPr>
          <a:xfrm>
            <a:off x="6630116" y="1641803"/>
            <a:ext cx="519932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Mean – daily consumption of fruit/berries and vegetables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D4873A-86F2-8C28-ACE3-CE3553EA795A}"/>
              </a:ext>
            </a:extLst>
          </p:cNvPr>
          <p:cNvCxnSpPr/>
          <p:nvPr/>
        </p:nvCxnSpPr>
        <p:spPr>
          <a:xfrm>
            <a:off x="6630116" y="2317898"/>
            <a:ext cx="5199321" cy="0"/>
          </a:xfrm>
          <a:prstGeom prst="line">
            <a:avLst/>
          </a:prstGeom>
          <a:ln w="1270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F9F5C9A-987D-0D34-0445-B0CAC263FE02}"/>
              </a:ext>
            </a:extLst>
          </p:cNvPr>
          <p:cNvSpPr txBox="1">
            <a:spLocks/>
          </p:cNvSpPr>
          <p:nvPr/>
        </p:nvSpPr>
        <p:spPr>
          <a:xfrm>
            <a:off x="2520507" y="6227734"/>
            <a:ext cx="7660207" cy="3253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rgbClr val="000000"/>
                </a:solidFill>
              </a:rPr>
              <a:t>Calculation: </a:t>
            </a:r>
            <a:r>
              <a:rPr lang="en-US" sz="800" dirty="0">
                <a:solidFill>
                  <a:srgbClr val="000000"/>
                </a:solidFill>
              </a:rPr>
              <a:t>Consumption of juice and smoothie counts for maximum one portion a day. Those who answer: «I don’t know», and those who haven’t given an answer to how many fruits/berries/vegetables/drinks they eat/drink are excluded from the calculation.</a:t>
            </a:r>
          </a:p>
        </p:txBody>
      </p:sp>
    </p:spTree>
    <p:extLst>
      <p:ext uri="{BB962C8B-B14F-4D97-AF65-F5344CB8AC3E}">
        <p14:creationId xmlns:p14="http://schemas.microsoft.com/office/powerpoint/2010/main" val="336097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BEA2DA0-138D-0F0B-1B58-6F6588397D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136358 w 12192000"/>
              <a:gd name="connsiteY0" fmla="*/ 137160 h 6858000"/>
              <a:gd name="connsiteX1" fmla="*/ 136358 w 12192000"/>
              <a:gd name="connsiteY1" fmla="*/ 6720840 h 6858000"/>
              <a:gd name="connsiteX2" fmla="*/ 12055642 w 12192000"/>
              <a:gd name="connsiteY2" fmla="*/ 6720840 h 6858000"/>
              <a:gd name="connsiteX3" fmla="*/ 12055642 w 12192000"/>
              <a:gd name="connsiteY3" fmla="*/ 13716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36358" y="137160"/>
                </a:moveTo>
                <a:lnTo>
                  <a:pt x="136358" y="6720840"/>
                </a:lnTo>
                <a:lnTo>
                  <a:pt x="12055642" y="6720840"/>
                </a:lnTo>
                <a:lnTo>
                  <a:pt x="12055642" y="13716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42000">
                <a:srgbClr val="FF0000"/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66E8DB-4000-CC07-35AB-2EDE2B892E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0" y="2310063"/>
            <a:ext cx="135172" cy="2237873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86BBC6B-2D94-39C8-3415-BA43CF87AF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57B7BEC-4360-BFE1-3A70-C27A5FC60813}"/>
              </a:ext>
            </a:extLst>
          </p:cNvPr>
          <p:cNvSpPr txBox="1">
            <a:spLocks/>
          </p:cNvSpPr>
          <p:nvPr/>
        </p:nvSpPr>
        <p:spPr>
          <a:xfrm>
            <a:off x="362562" y="430718"/>
            <a:ext cx="11466875" cy="403200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0000"/>
                </a:solidFill>
              </a:rPr>
              <a:t>The percentage who eats at least 5 portions of fruit/berries or vegetables every day – development over time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1874C7B-4477-8958-4514-4B034E18CF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423322"/>
              </p:ext>
            </p:extLst>
          </p:nvPr>
        </p:nvGraphicFramePr>
        <p:xfrm>
          <a:off x="359999" y="1692408"/>
          <a:ext cx="11466875" cy="449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AFABC7-1DBF-C373-D70A-4510D79B2D5B}"/>
              </a:ext>
            </a:extLst>
          </p:cNvPr>
          <p:cNvSpPr txBox="1">
            <a:spLocks/>
          </p:cNvSpPr>
          <p:nvPr/>
        </p:nvSpPr>
        <p:spPr>
          <a:xfrm>
            <a:off x="2520507" y="6227734"/>
            <a:ext cx="7660207" cy="3253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rgbClr val="000000"/>
                </a:solidFill>
              </a:rPr>
              <a:t>Calculation: </a:t>
            </a:r>
            <a:r>
              <a:rPr lang="en-US" sz="800" dirty="0">
                <a:solidFill>
                  <a:srgbClr val="000000"/>
                </a:solidFill>
              </a:rPr>
              <a:t>Consumption of juice and smoothie counts for maximum one portion a day. Those who answer: «I don’t know», and those who haven’t given an answer to how many fruits/berries/vegetables/drinks they eat/drink are excluded from the calculation.</a:t>
            </a:r>
          </a:p>
        </p:txBody>
      </p:sp>
    </p:spTree>
    <p:extLst>
      <p:ext uri="{BB962C8B-B14F-4D97-AF65-F5344CB8AC3E}">
        <p14:creationId xmlns:p14="http://schemas.microsoft.com/office/powerpoint/2010/main" val="17747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BEA2DA0-138D-0F0B-1B58-6F6588397D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136358 w 12192000"/>
              <a:gd name="connsiteY0" fmla="*/ 137160 h 6858000"/>
              <a:gd name="connsiteX1" fmla="*/ 136358 w 12192000"/>
              <a:gd name="connsiteY1" fmla="*/ 6720840 h 6858000"/>
              <a:gd name="connsiteX2" fmla="*/ 12055642 w 12192000"/>
              <a:gd name="connsiteY2" fmla="*/ 6720840 h 6858000"/>
              <a:gd name="connsiteX3" fmla="*/ 12055642 w 12192000"/>
              <a:gd name="connsiteY3" fmla="*/ 13716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36358" y="137160"/>
                </a:moveTo>
                <a:lnTo>
                  <a:pt x="136358" y="6720840"/>
                </a:lnTo>
                <a:lnTo>
                  <a:pt x="12055642" y="6720840"/>
                </a:lnTo>
                <a:lnTo>
                  <a:pt x="12055642" y="13716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42000">
                <a:srgbClr val="FF0000"/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66E8DB-4000-CC07-35AB-2EDE2B892E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0" y="2310063"/>
            <a:ext cx="135172" cy="2237873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86BBC6B-2D94-39C8-3415-BA43CF87AF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57B7BEC-4360-BFE1-3A70-C27A5FC60813}"/>
              </a:ext>
            </a:extLst>
          </p:cNvPr>
          <p:cNvSpPr txBox="1">
            <a:spLocks/>
          </p:cNvSpPr>
          <p:nvPr/>
        </p:nvSpPr>
        <p:spPr>
          <a:xfrm>
            <a:off x="362562" y="430718"/>
            <a:ext cx="11466875" cy="403200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Mean – daily consumption of fruit/berries and vegetables – Development over time 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1874C7B-4477-8958-4514-4B034E18CF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231742"/>
              </p:ext>
            </p:extLst>
          </p:nvPr>
        </p:nvGraphicFramePr>
        <p:xfrm>
          <a:off x="359999" y="1692408"/>
          <a:ext cx="11466875" cy="449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1E7380-A01E-4EB9-4B68-5926B5B3759A}"/>
              </a:ext>
            </a:extLst>
          </p:cNvPr>
          <p:cNvSpPr txBox="1">
            <a:spLocks/>
          </p:cNvSpPr>
          <p:nvPr/>
        </p:nvSpPr>
        <p:spPr>
          <a:xfrm>
            <a:off x="2520507" y="6227734"/>
            <a:ext cx="7660207" cy="3253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rgbClr val="000000"/>
                </a:solidFill>
              </a:rPr>
              <a:t>Calculation: </a:t>
            </a:r>
            <a:r>
              <a:rPr lang="en-US" sz="800" dirty="0">
                <a:solidFill>
                  <a:srgbClr val="000000"/>
                </a:solidFill>
              </a:rPr>
              <a:t>Consumption of juice and smoothie counts for maximum one portion a day. Those who answer: «I don’t know», and those who haven’t given an answer to how many fruits/berries/vegetables/drinks they eat/drink are excluded from the calculation.</a:t>
            </a:r>
          </a:p>
        </p:txBody>
      </p:sp>
    </p:spTree>
    <p:extLst>
      <p:ext uri="{BB962C8B-B14F-4D97-AF65-F5344CB8AC3E}">
        <p14:creationId xmlns:p14="http://schemas.microsoft.com/office/powerpoint/2010/main" val="368342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FE7F3A-C1FB-74B8-7155-8D4BEF248C45}"/>
              </a:ext>
            </a:extLst>
          </p:cNvPr>
          <p:cNvSpPr/>
          <p:nvPr/>
        </p:nvSpPr>
        <p:spPr bwMode="ltGray">
          <a:xfrm>
            <a:off x="0" y="6390980"/>
            <a:ext cx="12192000" cy="46702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08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7808C2E6-4A84-4E11-5C41-4348D304D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9" y="6522586"/>
            <a:ext cx="1080273" cy="2038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17042F-F2E9-C702-CE32-07DB7AF97B66}"/>
              </a:ext>
            </a:extLst>
          </p:cNvPr>
          <p:cNvSpPr/>
          <p:nvPr/>
        </p:nvSpPr>
        <p:spPr bwMode="ltGray">
          <a:xfrm>
            <a:off x="591878" y="1132235"/>
            <a:ext cx="3863163" cy="2712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08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4BB21D-E7D8-31C1-7CF1-6DB068ED3FEE}"/>
              </a:ext>
            </a:extLst>
          </p:cNvPr>
          <p:cNvSpPr txBox="1"/>
          <p:nvPr/>
        </p:nvSpPr>
        <p:spPr>
          <a:xfrm>
            <a:off x="591878" y="1625969"/>
            <a:ext cx="473629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7200" b="1" dirty="0">
                <a:solidFill>
                  <a:srgbClr val="000000"/>
                </a:solidFill>
              </a:rPr>
              <a:t>SUMMARY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72D401-E470-A5B6-81BA-338178D2ADB0}"/>
              </a:ext>
            </a:extLst>
          </p:cNvPr>
          <p:cNvCxnSpPr>
            <a:cxnSpLocks/>
          </p:cNvCxnSpPr>
          <p:nvPr/>
        </p:nvCxnSpPr>
        <p:spPr>
          <a:xfrm>
            <a:off x="591878" y="2981063"/>
            <a:ext cx="4405424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late of salad with cheese and tomatoes&#10;&#10;Description automatically generated">
            <a:extLst>
              <a:ext uri="{FF2B5EF4-FFF2-40B4-BE49-F238E27FC236}">
                <a16:creationId xmlns:a16="http://schemas.microsoft.com/office/drawing/2014/main" id="{ABA0254C-B4DB-9EFB-AD8A-296631FCE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630" y="1143000"/>
            <a:ext cx="34290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7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23DD99B-E522-2526-5597-1219FE6390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9999" y="6514187"/>
            <a:ext cx="1078992" cy="2011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3F3939-2718-1C51-D4FA-B683A4480C42}"/>
              </a:ext>
            </a:extLst>
          </p:cNvPr>
          <p:cNvSpPr/>
          <p:nvPr/>
        </p:nvSpPr>
        <p:spPr bwMode="ltGray">
          <a:xfrm>
            <a:off x="5603358" y="478465"/>
            <a:ext cx="6131441" cy="217329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08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B64C4A-68CD-BDF6-BF35-89967A38E5F5}"/>
              </a:ext>
            </a:extLst>
          </p:cNvPr>
          <p:cNvSpPr txBox="1"/>
          <p:nvPr/>
        </p:nvSpPr>
        <p:spPr>
          <a:xfrm>
            <a:off x="457201" y="478465"/>
            <a:ext cx="236814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3600" b="1" dirty="0">
                <a:solidFill>
                  <a:srgbClr val="000000"/>
                </a:solidFill>
              </a:rPr>
              <a:t>SUMMARY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327A27-7AA3-A681-2AD1-79A34F8ADB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4575" y="2651760"/>
            <a:ext cx="107356" cy="155448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pic>
        <p:nvPicPr>
          <p:cNvPr id="5" name="Picture 4" descr="A plate of food on a black surface&#10;&#10;Description automatically generated">
            <a:extLst>
              <a:ext uri="{FF2B5EF4-FFF2-40B4-BE49-F238E27FC236}">
                <a16:creationId xmlns:a16="http://schemas.microsoft.com/office/drawing/2014/main" id="{2B141E2D-A8F6-0743-64C7-54286CF0A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705" y="1097280"/>
            <a:ext cx="5760720" cy="5760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5456D6-06A2-45B5-EAF1-40D3649EF4BF}"/>
              </a:ext>
            </a:extLst>
          </p:cNvPr>
          <p:cNvSpPr txBox="1"/>
          <p:nvPr/>
        </p:nvSpPr>
        <p:spPr>
          <a:xfrm>
            <a:off x="457201" y="1305005"/>
            <a:ext cx="4541212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Eating at least five portions of fruit and vegetables each day is most common in the UK – but the share has decreased significantly since 2020. </a:t>
            </a:r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00000"/>
              </a:solidFill>
            </a:endParaRPr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The Nordic countries drinks less juice and smoothie than the rest of Europe. </a:t>
            </a:r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00000"/>
              </a:solidFill>
            </a:endParaRPr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There’s an increase in the share who eat at least five portions of fruit and vegetables every day across most of Europe – the only exception being the UK, Denmark and the Netherlands. The biggest increase from 2022 happened in Norway (+6 pp), Germany (+5 pp) and Spain (+4 pp).</a:t>
            </a:r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00000"/>
              </a:solidFill>
            </a:endParaRPr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The mean consumption of fruit and vegetables is, on the other hand, more stable across Europe, with few changes from last year.  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7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257E33-BBE1-7CE1-99BD-A60F3C0D87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6091988" y="-2"/>
            <a:ext cx="6100011" cy="6858001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5F4484-AFB8-9049-9B92-1F533F426087}"/>
              </a:ext>
            </a:extLst>
          </p:cNvPr>
          <p:cNvSpPr/>
          <p:nvPr/>
        </p:nvSpPr>
        <p:spPr bwMode="ltGray">
          <a:xfrm>
            <a:off x="6012936" y="0"/>
            <a:ext cx="158103" cy="27432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4AE4C2-DD73-D212-0942-E1A33123BA85}"/>
              </a:ext>
            </a:extLst>
          </p:cNvPr>
          <p:cNvSpPr/>
          <p:nvPr/>
        </p:nvSpPr>
        <p:spPr bwMode="ltGray">
          <a:xfrm rot="10800000">
            <a:off x="12033897" y="4114799"/>
            <a:ext cx="158103" cy="27432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E1CC31-0180-6E5D-15F3-B811FC980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-1" y="2651760"/>
            <a:ext cx="107356" cy="155448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AD5FE5-74FC-C6B2-F26B-654D42DDBC6E}"/>
              </a:ext>
            </a:extLst>
          </p:cNvPr>
          <p:cNvSpPr txBox="1"/>
          <p:nvPr/>
        </p:nvSpPr>
        <p:spPr>
          <a:xfrm>
            <a:off x="6615661" y="462514"/>
            <a:ext cx="471090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3600" b="1" dirty="0">
                <a:solidFill>
                  <a:schemeClr val="bg1"/>
                </a:solidFill>
              </a:rPr>
              <a:t>ABOUT THE SURVEY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68E5FA-CE0B-F554-5C12-60360F77C9B9}"/>
              </a:ext>
            </a:extLst>
          </p:cNvPr>
          <p:cNvSpPr txBox="1"/>
          <p:nvPr/>
        </p:nvSpPr>
        <p:spPr>
          <a:xfrm>
            <a:off x="6615661" y="1432825"/>
            <a:ext cx="5052664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The foundation </a:t>
            </a:r>
            <a:r>
              <a:rPr lang="en-US" sz="1200" dirty="0" err="1">
                <a:solidFill>
                  <a:schemeClr val="bg1"/>
                </a:solidFill>
              </a:rPr>
              <a:t>Opplysningskontoret</a:t>
            </a:r>
            <a:r>
              <a:rPr lang="en-US" sz="1200" dirty="0">
                <a:solidFill>
                  <a:schemeClr val="bg1"/>
                </a:solidFill>
              </a:rPr>
              <a:t> for </a:t>
            </a:r>
            <a:r>
              <a:rPr lang="en-US" sz="1200" dirty="0" err="1">
                <a:solidFill>
                  <a:schemeClr val="bg1"/>
                </a:solidFill>
              </a:rPr>
              <a:t>frukt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grønt</a:t>
            </a:r>
            <a:r>
              <a:rPr lang="en-US" sz="1200" dirty="0">
                <a:solidFill>
                  <a:schemeClr val="bg1"/>
                </a:solidFill>
              </a:rPr>
              <a:t> (OFG) has since 2017 conducted a yearly study to measure the consumption of fruit, berries and vegetables in various European countries. This survey has been repeated in 2024.</a:t>
            </a:r>
          </a:p>
          <a:p>
            <a:endParaRPr lang="nb-NO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Several questions have been included in the Norwegian survey, </a:t>
            </a:r>
            <a:r>
              <a:rPr lang="en-US" sz="1200" dirty="0" err="1">
                <a:solidFill>
                  <a:schemeClr val="bg1"/>
                </a:solidFill>
              </a:rPr>
              <a:t>i.a.</a:t>
            </a:r>
            <a:r>
              <a:rPr lang="en-US" sz="1200" dirty="0">
                <a:solidFill>
                  <a:schemeClr val="bg1"/>
                </a:solidFill>
              </a:rPr>
              <a:t> related to children's consumption, consumption of fruit and vegetables and some questions about price, since food prices are now rising.</a:t>
            </a:r>
          </a:p>
          <a:p>
            <a:endParaRPr lang="nb-NO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This report includes the main results from the European countries, where less questions were asked than in the Norwegian survey. A separate report deals with the questions about the use of fruit and vegetables in Norway.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The results are weighted by gender, age and education.</a:t>
            </a:r>
            <a:endParaRPr lang="nb-NO" sz="1200" dirty="0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C775CC-A9D0-5950-B071-7CACD1107BDD}"/>
              </a:ext>
            </a:extLst>
          </p:cNvPr>
          <p:cNvGrpSpPr/>
          <p:nvPr/>
        </p:nvGrpSpPr>
        <p:grpSpPr>
          <a:xfrm>
            <a:off x="6930346" y="4469178"/>
            <a:ext cx="822960" cy="822960"/>
            <a:chOff x="808074" y="3912781"/>
            <a:chExt cx="925033" cy="925033"/>
          </a:xfrm>
        </p:grpSpPr>
        <p:pic>
          <p:nvPicPr>
            <p:cNvPr id="37" name="Graphic 36" descr="Decision chart with solid fill">
              <a:extLst>
                <a:ext uri="{FF2B5EF4-FFF2-40B4-BE49-F238E27FC236}">
                  <a16:creationId xmlns:a16="http://schemas.microsoft.com/office/drawing/2014/main" id="{F82F20CE-9EC8-5EBC-4557-C8C6FD344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6270" y="4100977"/>
              <a:ext cx="548640" cy="548640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D217DDD-00A8-5A66-C3F4-F31BF2F35691}"/>
                </a:ext>
              </a:extLst>
            </p:cNvPr>
            <p:cNvSpPr/>
            <p:nvPr/>
          </p:nvSpPr>
          <p:spPr bwMode="ltGray">
            <a:xfrm>
              <a:off x="808074" y="3912781"/>
              <a:ext cx="925033" cy="92503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b-NO" sz="1600" b="0" dirty="0" err="1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F7FEDD8-0C12-69BB-B038-386EFCDDDF3C}"/>
              </a:ext>
            </a:extLst>
          </p:cNvPr>
          <p:cNvGrpSpPr/>
          <p:nvPr/>
        </p:nvGrpSpPr>
        <p:grpSpPr>
          <a:xfrm>
            <a:off x="8780995" y="4498402"/>
            <a:ext cx="822960" cy="822960"/>
            <a:chOff x="2251864" y="3912781"/>
            <a:chExt cx="925033" cy="925033"/>
          </a:xfrm>
        </p:grpSpPr>
        <p:pic>
          <p:nvPicPr>
            <p:cNvPr id="40" name="Graphic 39" descr="Group of people with solid fill">
              <a:extLst>
                <a:ext uri="{FF2B5EF4-FFF2-40B4-BE49-F238E27FC236}">
                  <a16:creationId xmlns:a16="http://schemas.microsoft.com/office/drawing/2014/main" id="{48F688FE-3FBD-0DA7-0513-6823E6D8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40060" y="4100977"/>
              <a:ext cx="548640" cy="548640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221F604-88BA-62E0-68C7-31B0D7A49C8A}"/>
                </a:ext>
              </a:extLst>
            </p:cNvPr>
            <p:cNvSpPr/>
            <p:nvPr/>
          </p:nvSpPr>
          <p:spPr bwMode="ltGray">
            <a:xfrm>
              <a:off x="2251864" y="3912781"/>
              <a:ext cx="925033" cy="92503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b-NO" sz="1600" b="0" dirty="0" err="1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F3751AB-8A4D-C928-7232-DD644C3325A1}"/>
              </a:ext>
            </a:extLst>
          </p:cNvPr>
          <p:cNvGrpSpPr/>
          <p:nvPr/>
        </p:nvGrpSpPr>
        <p:grpSpPr>
          <a:xfrm>
            <a:off x="10621347" y="4469178"/>
            <a:ext cx="822960" cy="822960"/>
            <a:chOff x="4275416" y="3912781"/>
            <a:chExt cx="925033" cy="925033"/>
          </a:xfrm>
        </p:grpSpPr>
        <p:pic>
          <p:nvPicPr>
            <p:cNvPr id="43" name="Graphic 42" descr="Monthly calendar with solid fill">
              <a:extLst>
                <a:ext uri="{FF2B5EF4-FFF2-40B4-BE49-F238E27FC236}">
                  <a16:creationId xmlns:a16="http://schemas.microsoft.com/office/drawing/2014/main" id="{708C06EC-637D-83C8-8598-5369D7114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63612" y="4100977"/>
              <a:ext cx="548640" cy="548640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F1F5064-8065-760A-E770-456061039B22}"/>
                </a:ext>
              </a:extLst>
            </p:cNvPr>
            <p:cNvSpPr/>
            <p:nvPr/>
          </p:nvSpPr>
          <p:spPr bwMode="ltGray">
            <a:xfrm>
              <a:off x="4275416" y="3912781"/>
              <a:ext cx="925033" cy="92503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b-NO" sz="1600" b="0" dirty="0" err="1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3DA6B984-FD4B-D391-A787-0FA0AA5DC089}"/>
              </a:ext>
            </a:extLst>
          </p:cNvPr>
          <p:cNvSpPr txBox="1"/>
          <p:nvPr/>
        </p:nvSpPr>
        <p:spPr>
          <a:xfrm>
            <a:off x="6615661" y="5459567"/>
            <a:ext cx="12246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1200" b="1" dirty="0">
                <a:solidFill>
                  <a:schemeClr val="bg1"/>
                </a:solidFill>
              </a:rPr>
              <a:t>METHODOLOGY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48A5E9F-D772-5618-93C9-9E31992BBAF2}"/>
              </a:ext>
            </a:extLst>
          </p:cNvPr>
          <p:cNvCxnSpPr>
            <a:cxnSpLocks/>
          </p:cNvCxnSpPr>
          <p:nvPr/>
        </p:nvCxnSpPr>
        <p:spPr>
          <a:xfrm>
            <a:off x="6615661" y="5773293"/>
            <a:ext cx="1307592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F666AC8-B1E4-8C68-F22B-1339EC376D30}"/>
              </a:ext>
            </a:extLst>
          </p:cNvPr>
          <p:cNvSpPr txBox="1"/>
          <p:nvPr/>
        </p:nvSpPr>
        <p:spPr>
          <a:xfrm>
            <a:off x="6615661" y="5940722"/>
            <a:ext cx="80836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</a:rPr>
              <a:t>Web survey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4C1F47-4A2B-D24B-1AD1-90FCA03281C6}"/>
              </a:ext>
            </a:extLst>
          </p:cNvPr>
          <p:cNvSpPr txBox="1"/>
          <p:nvPr/>
        </p:nvSpPr>
        <p:spPr>
          <a:xfrm>
            <a:off x="10302964" y="5459567"/>
            <a:ext cx="10788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1200" b="1" dirty="0">
                <a:solidFill>
                  <a:schemeClr val="bg1"/>
                </a:solidFill>
              </a:rPr>
              <a:t>FIELD PERIOD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48E0976-C3A0-1EF1-BA3D-A6E9ED5483EE}"/>
              </a:ext>
            </a:extLst>
          </p:cNvPr>
          <p:cNvCxnSpPr>
            <a:cxnSpLocks/>
          </p:cNvCxnSpPr>
          <p:nvPr/>
        </p:nvCxnSpPr>
        <p:spPr>
          <a:xfrm>
            <a:off x="10302964" y="5773293"/>
            <a:ext cx="1307592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69E725D-BE4C-F404-9CC1-C945A5C03C75}"/>
              </a:ext>
            </a:extLst>
          </p:cNvPr>
          <p:cNvSpPr txBox="1"/>
          <p:nvPr/>
        </p:nvSpPr>
        <p:spPr>
          <a:xfrm>
            <a:off x="10302964" y="5940722"/>
            <a:ext cx="136415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</a:rPr>
              <a:t>05.09.24 – 20.09.24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F2B6B5-FEB0-2203-BCAD-88C452E0C9FA}"/>
              </a:ext>
            </a:extLst>
          </p:cNvPr>
          <p:cNvSpPr txBox="1"/>
          <p:nvPr/>
        </p:nvSpPr>
        <p:spPr>
          <a:xfrm>
            <a:off x="8464461" y="5464648"/>
            <a:ext cx="64120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1200" b="1" dirty="0">
                <a:solidFill>
                  <a:schemeClr val="bg1"/>
                </a:solidFill>
              </a:rPr>
              <a:t>SAMPLE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D24611B-3BE0-5487-C030-2317DC4EEFDD}"/>
              </a:ext>
            </a:extLst>
          </p:cNvPr>
          <p:cNvCxnSpPr>
            <a:cxnSpLocks/>
          </p:cNvCxnSpPr>
          <p:nvPr/>
        </p:nvCxnSpPr>
        <p:spPr>
          <a:xfrm>
            <a:off x="8464461" y="5778374"/>
            <a:ext cx="1303242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4DC7198-5F55-F920-5DD5-C1A82F155826}"/>
              </a:ext>
            </a:extLst>
          </p:cNvPr>
          <p:cNvSpPr txBox="1"/>
          <p:nvPr/>
        </p:nvSpPr>
        <p:spPr>
          <a:xfrm>
            <a:off x="8464461" y="5945803"/>
            <a:ext cx="160922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National representative</a:t>
            </a:r>
          </a:p>
          <a:p>
            <a:r>
              <a:rPr lang="en-US" sz="1200" dirty="0">
                <a:solidFill>
                  <a:schemeClr val="bg1"/>
                </a:solidFill>
              </a:rPr>
              <a:t>sample in each country</a:t>
            </a:r>
          </a:p>
          <a:p>
            <a:r>
              <a:rPr lang="en-US" sz="1200" dirty="0">
                <a:solidFill>
                  <a:schemeClr val="bg1"/>
                </a:solidFill>
              </a:rPr>
              <a:t>18+ years old</a:t>
            </a:r>
          </a:p>
          <a:p>
            <a:r>
              <a:rPr lang="en-US" sz="1200" dirty="0">
                <a:solidFill>
                  <a:schemeClr val="bg1"/>
                </a:solidFill>
              </a:rPr>
              <a:t>9034 interviews</a:t>
            </a:r>
          </a:p>
        </p:txBody>
      </p:sp>
      <p:pic>
        <p:nvPicPr>
          <p:cNvPr id="65" name="Picture 6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463014D-F5E3-CC71-A109-812185703150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59999" y="6514187"/>
            <a:ext cx="1078992" cy="201168"/>
          </a:xfrm>
          <a:prstGeom prst="rect">
            <a:avLst/>
          </a:prstGeom>
        </p:spPr>
      </p:pic>
      <p:pic>
        <p:nvPicPr>
          <p:cNvPr id="3" name="Picture 2" descr="A group of fruits and vegetables&#10;&#10;Description automatically generated">
            <a:extLst>
              <a:ext uri="{FF2B5EF4-FFF2-40B4-BE49-F238E27FC236}">
                <a16:creationId xmlns:a16="http://schemas.microsoft.com/office/drawing/2014/main" id="{408ADA75-3F10-D6D2-0955-C3879A85FB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210" y="399935"/>
            <a:ext cx="4543598" cy="605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3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6804CB-C2F1-237A-658C-3B94BB85D67F}"/>
              </a:ext>
            </a:extLst>
          </p:cNvPr>
          <p:cNvSpPr/>
          <p:nvPr/>
        </p:nvSpPr>
        <p:spPr bwMode="ltGray"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pic>
        <p:nvPicPr>
          <p:cNvPr id="65" name="Picture 6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463014D-F5E3-CC71-A109-81218570315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9" y="6514187"/>
            <a:ext cx="1078992" cy="20116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0E1CC31-0180-6E5D-15F3-B811FC980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4575" y="2651760"/>
            <a:ext cx="107356" cy="155448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78E82C-CE26-62D2-8DD4-28C0D837D834}"/>
              </a:ext>
            </a:extLst>
          </p:cNvPr>
          <p:cNvSpPr txBox="1"/>
          <p:nvPr/>
        </p:nvSpPr>
        <p:spPr>
          <a:xfrm>
            <a:off x="739676" y="462514"/>
            <a:ext cx="323165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3600" b="1" dirty="0">
                <a:solidFill>
                  <a:srgbClr val="000000"/>
                </a:solidFill>
              </a:rPr>
              <a:t>ONE PORTION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DE22C-8DDC-167D-C70C-1515A3494608}"/>
              </a:ext>
            </a:extLst>
          </p:cNvPr>
          <p:cNvSpPr txBox="1"/>
          <p:nvPr/>
        </p:nvSpPr>
        <p:spPr>
          <a:xfrm>
            <a:off x="777394" y="1432825"/>
            <a:ext cx="4541212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</a:rPr>
              <a:t>Fruit and berries</a:t>
            </a:r>
          </a:p>
          <a:p>
            <a:pPr algn="just"/>
            <a:r>
              <a:rPr lang="en-US" sz="1200" dirty="0">
                <a:solidFill>
                  <a:srgbClr val="000000"/>
                </a:solidFill>
              </a:rPr>
              <a:t>One portion of fruit and berries is more or less a handful. It can be a medium-sized fruit such as an apple, banana or pear, or a piece of a large-sized fruit as melon, pineapple or mango. It could also be a handful of small-sized fruits like grapes, plums, kiwi or a handful of berries. We are thinking of fruit/berries in all formats: fresh, frozen, canned, in homemade smoothies etc.</a:t>
            </a:r>
          </a:p>
          <a:p>
            <a:pPr algn="just"/>
            <a:endParaRPr lang="en-US" sz="1200" dirty="0">
              <a:solidFill>
                <a:srgbClr val="000000"/>
              </a:solidFill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Vegetables and salad</a:t>
            </a:r>
          </a:p>
          <a:p>
            <a:pPr algn="just"/>
            <a:r>
              <a:rPr lang="en-US" sz="1200" dirty="0">
                <a:solidFill>
                  <a:srgbClr val="000000"/>
                </a:solidFill>
              </a:rPr>
              <a:t>One portion is more or less a handful vegetables and salads. One portion could include a big tomato, seven cherry tomatoes, a carrot, a handful of broccoli or a small bowl of salad. Please consider vegetables and salads of all formats: fresh, frozen, canned, fried, in homemade smoothies etc.</a:t>
            </a:r>
          </a:p>
          <a:p>
            <a:pPr algn="just"/>
            <a:endParaRPr lang="en-US" sz="1200" dirty="0">
              <a:solidFill>
                <a:srgbClr val="000000"/>
              </a:solidFill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Juice (not nectar)</a:t>
            </a:r>
          </a:p>
          <a:p>
            <a:pPr algn="just"/>
            <a:r>
              <a:rPr lang="en-US" sz="1200" dirty="0">
                <a:solidFill>
                  <a:srgbClr val="000000"/>
                </a:solidFill>
              </a:rPr>
              <a:t>A glass of juice is about 2 dl. Please think about pure fruit- and/or vegetable juice, not nectar or other not pure juice products. One portion is defined as 1 dl or half a glass of juice.</a:t>
            </a:r>
          </a:p>
          <a:p>
            <a:pPr algn="just"/>
            <a:endParaRPr lang="en-US" sz="1200" dirty="0">
              <a:solidFill>
                <a:srgbClr val="000000"/>
              </a:solidFill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Smoothie (bought, not homemade)</a:t>
            </a:r>
          </a:p>
          <a:p>
            <a:pPr algn="just"/>
            <a:r>
              <a:rPr lang="en-US" sz="1200" dirty="0">
                <a:solidFill>
                  <a:srgbClr val="000000"/>
                </a:solidFill>
              </a:rPr>
              <a:t>A glass of smoothie is about 2 dl. Think of any type of smoothie you can buy made from fruit and/or vegetables. One portion is defined as 1 dl or half a glass of smoothie.</a:t>
            </a:r>
          </a:p>
        </p:txBody>
      </p:sp>
      <p:pic>
        <p:nvPicPr>
          <p:cNvPr id="12" name="Picture 11" descr="A plate of food on a table&#10;&#10;Description automatically generated">
            <a:extLst>
              <a:ext uri="{FF2B5EF4-FFF2-40B4-BE49-F238E27FC236}">
                <a16:creationId xmlns:a16="http://schemas.microsoft.com/office/drawing/2014/main" id="{E4AFF7D7-691D-CC56-19F3-3AED3AC2651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t="6605" b="8957"/>
          <a:stretch>
            <a:fillRect/>
          </a:stretch>
        </p:blipFill>
        <p:spPr>
          <a:xfrm>
            <a:off x="6100575" y="0"/>
            <a:ext cx="6091425" cy="6858000"/>
          </a:xfrm>
          <a:custGeom>
            <a:avLst/>
            <a:gdLst>
              <a:gd name="connsiteX0" fmla="*/ 0 w 6091425"/>
              <a:gd name="connsiteY0" fmla="*/ 0 h 6858000"/>
              <a:gd name="connsiteX1" fmla="*/ 6091425 w 6091425"/>
              <a:gd name="connsiteY1" fmla="*/ 0 h 6858000"/>
              <a:gd name="connsiteX2" fmla="*/ 6091425 w 6091425"/>
              <a:gd name="connsiteY2" fmla="*/ 6858000 h 6858000"/>
              <a:gd name="connsiteX3" fmla="*/ 0 w 60914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1425" h="6858000">
                <a:moveTo>
                  <a:pt x="0" y="0"/>
                </a:moveTo>
                <a:lnTo>
                  <a:pt x="6091425" y="0"/>
                </a:lnTo>
                <a:lnTo>
                  <a:pt x="609142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165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FE7F3A-C1FB-74B8-7155-8D4BEF248C45}"/>
              </a:ext>
            </a:extLst>
          </p:cNvPr>
          <p:cNvSpPr/>
          <p:nvPr/>
        </p:nvSpPr>
        <p:spPr bwMode="ltGray">
          <a:xfrm>
            <a:off x="0" y="6390980"/>
            <a:ext cx="12192000" cy="46702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08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7808C2E6-4A84-4E11-5C41-4348D304D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9" y="6522586"/>
            <a:ext cx="1080273" cy="2038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17042F-F2E9-C702-CE32-07DB7AF97B66}"/>
              </a:ext>
            </a:extLst>
          </p:cNvPr>
          <p:cNvSpPr/>
          <p:nvPr/>
        </p:nvSpPr>
        <p:spPr bwMode="ltGray">
          <a:xfrm>
            <a:off x="591878" y="1132235"/>
            <a:ext cx="3863163" cy="2712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08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4BB21D-E7D8-31C1-7CF1-6DB068ED3FEE}"/>
              </a:ext>
            </a:extLst>
          </p:cNvPr>
          <p:cNvSpPr txBox="1"/>
          <p:nvPr/>
        </p:nvSpPr>
        <p:spPr>
          <a:xfrm>
            <a:off x="591878" y="1625969"/>
            <a:ext cx="692497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dirty="0">
                <a:solidFill>
                  <a:srgbClr val="000000"/>
                </a:solidFill>
              </a:rPr>
              <a:t>CONSUMPTION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72D401-E470-A5B6-81BA-338178D2ADB0}"/>
              </a:ext>
            </a:extLst>
          </p:cNvPr>
          <p:cNvCxnSpPr>
            <a:cxnSpLocks/>
          </p:cNvCxnSpPr>
          <p:nvPr/>
        </p:nvCxnSpPr>
        <p:spPr>
          <a:xfrm>
            <a:off x="591878" y="2981063"/>
            <a:ext cx="4405424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E24BEA6-0F23-49E4-73BB-43A73427AACE}"/>
              </a:ext>
            </a:extLst>
          </p:cNvPr>
          <p:cNvSpPr txBox="1"/>
          <p:nvPr/>
        </p:nvSpPr>
        <p:spPr>
          <a:xfrm>
            <a:off x="591879" y="3322938"/>
            <a:ext cx="550412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/>
              <a:t>Consumption of fruit/berries and vegetables in day-to-day life</a:t>
            </a:r>
          </a:p>
        </p:txBody>
      </p:sp>
      <p:pic>
        <p:nvPicPr>
          <p:cNvPr id="3" name="Picture 2" descr="A group of plates of food&#10;&#10;Description automatically generated">
            <a:extLst>
              <a:ext uri="{FF2B5EF4-FFF2-40B4-BE49-F238E27FC236}">
                <a16:creationId xmlns:a16="http://schemas.microsoft.com/office/drawing/2014/main" id="{280DA4CF-8719-0A95-B9FC-5EF27A89B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961" y="667196"/>
            <a:ext cx="4142707" cy="55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BEA2DA0-138D-0F0B-1B58-6F6588397D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136358 w 12192000"/>
              <a:gd name="connsiteY0" fmla="*/ 137160 h 6858000"/>
              <a:gd name="connsiteX1" fmla="*/ 136358 w 12192000"/>
              <a:gd name="connsiteY1" fmla="*/ 6720840 h 6858000"/>
              <a:gd name="connsiteX2" fmla="*/ 12055642 w 12192000"/>
              <a:gd name="connsiteY2" fmla="*/ 6720840 h 6858000"/>
              <a:gd name="connsiteX3" fmla="*/ 12055642 w 12192000"/>
              <a:gd name="connsiteY3" fmla="*/ 13716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36358" y="137160"/>
                </a:moveTo>
                <a:lnTo>
                  <a:pt x="136358" y="6720840"/>
                </a:lnTo>
                <a:lnTo>
                  <a:pt x="12055642" y="6720840"/>
                </a:lnTo>
                <a:lnTo>
                  <a:pt x="12055642" y="13716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42000">
                <a:srgbClr val="FF0000"/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66E8DB-4000-CC07-35AB-2EDE2B892E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0" y="2310063"/>
            <a:ext cx="135172" cy="2237873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86BBC6B-2D94-39C8-3415-BA43CF87AF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70FB614-45B9-F932-E612-2AB1A1D33C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921905"/>
              </p:ext>
            </p:extLst>
          </p:nvPr>
        </p:nvGraphicFramePr>
        <p:xfrm>
          <a:off x="359999" y="1690337"/>
          <a:ext cx="8252373" cy="450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B57B7BEC-4360-BFE1-3A70-C27A5FC60813}"/>
              </a:ext>
            </a:extLst>
          </p:cNvPr>
          <p:cNvSpPr txBox="1">
            <a:spLocks/>
          </p:cNvSpPr>
          <p:nvPr/>
        </p:nvSpPr>
        <p:spPr>
          <a:xfrm>
            <a:off x="362562" y="430718"/>
            <a:ext cx="11466875" cy="403200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Portions of fruit and berries daily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01C68B-E2CF-791E-43B0-28A77DEA9111}"/>
              </a:ext>
            </a:extLst>
          </p:cNvPr>
          <p:cNvSpPr txBox="1"/>
          <p:nvPr/>
        </p:nvSpPr>
        <p:spPr>
          <a:xfrm>
            <a:off x="795934" y="1098163"/>
            <a:ext cx="57360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How many portions of fruit and berries do you usually eat?</a:t>
            </a:r>
          </a:p>
        </p:txBody>
      </p:sp>
      <p:pic>
        <p:nvPicPr>
          <p:cNvPr id="17" name="Graphic 16" descr="Badge Question Mark with solid fill">
            <a:extLst>
              <a:ext uri="{FF2B5EF4-FFF2-40B4-BE49-F238E27FC236}">
                <a16:creationId xmlns:a16="http://schemas.microsoft.com/office/drawing/2014/main" id="{8FC04D99-8748-4A26-7662-72BC211D19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9999" y="1022716"/>
            <a:ext cx="347330" cy="3473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A50BF51-75F4-25FD-C6EE-11E24BE2D847}"/>
              </a:ext>
            </a:extLst>
          </p:cNvPr>
          <p:cNvSpPr txBox="1"/>
          <p:nvPr/>
        </p:nvSpPr>
        <p:spPr>
          <a:xfrm>
            <a:off x="8931721" y="1887747"/>
            <a:ext cx="2897715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UK CITIZENS STILL EAT MORE FRUIT AND BERRIES DAILY COMPARED TO OTHER EUROPEAN COUNTRIES</a:t>
            </a:r>
          </a:p>
          <a:p>
            <a:endParaRPr lang="nb-NO" sz="1200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Eating </a:t>
            </a:r>
            <a:r>
              <a:rPr lang="en-US" sz="1200" i="1" dirty="0">
                <a:solidFill>
                  <a:srgbClr val="000000"/>
                </a:solidFill>
              </a:rPr>
              <a:t>at least</a:t>
            </a:r>
            <a:r>
              <a:rPr lang="en-US" sz="1200" dirty="0">
                <a:solidFill>
                  <a:srgbClr val="000000"/>
                </a:solidFill>
              </a:rPr>
              <a:t> one portion of fruit and berries each day, is most common in Spain and Italy. 73% report eating at least one portion of fruit and berries each day in Spain, and 68% report the same in Italy.</a:t>
            </a:r>
            <a:endParaRPr lang="nb-NO" sz="1200" dirty="0">
              <a:solidFill>
                <a:srgbClr val="000000"/>
              </a:solidFill>
            </a:endParaRPr>
          </a:p>
          <a:p>
            <a:endParaRPr lang="nb-NO" sz="1200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Only half of the sample in Sweden say they eat a portion of fruit and berries at least once a day.</a:t>
            </a:r>
          </a:p>
        </p:txBody>
      </p:sp>
    </p:spTree>
    <p:extLst>
      <p:ext uri="{BB962C8B-B14F-4D97-AF65-F5344CB8AC3E}">
        <p14:creationId xmlns:p14="http://schemas.microsoft.com/office/powerpoint/2010/main" val="160215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BEA2DA0-138D-0F0B-1B58-6F6588397D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136358 w 12192000"/>
              <a:gd name="connsiteY0" fmla="*/ 137160 h 6858000"/>
              <a:gd name="connsiteX1" fmla="*/ 136358 w 12192000"/>
              <a:gd name="connsiteY1" fmla="*/ 6720840 h 6858000"/>
              <a:gd name="connsiteX2" fmla="*/ 12055642 w 12192000"/>
              <a:gd name="connsiteY2" fmla="*/ 6720840 h 6858000"/>
              <a:gd name="connsiteX3" fmla="*/ 12055642 w 12192000"/>
              <a:gd name="connsiteY3" fmla="*/ 13716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36358" y="137160"/>
                </a:moveTo>
                <a:lnTo>
                  <a:pt x="136358" y="6720840"/>
                </a:lnTo>
                <a:lnTo>
                  <a:pt x="12055642" y="6720840"/>
                </a:lnTo>
                <a:lnTo>
                  <a:pt x="12055642" y="13716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42000">
                <a:srgbClr val="FF0000"/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66E8DB-4000-CC07-35AB-2EDE2B892E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0" y="2310063"/>
            <a:ext cx="135172" cy="2237873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86BBC6B-2D94-39C8-3415-BA43CF87AF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70FB614-45B9-F932-E612-2AB1A1D33C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188551"/>
              </p:ext>
            </p:extLst>
          </p:nvPr>
        </p:nvGraphicFramePr>
        <p:xfrm>
          <a:off x="359999" y="1690337"/>
          <a:ext cx="8252373" cy="450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B57B7BEC-4360-BFE1-3A70-C27A5FC60813}"/>
              </a:ext>
            </a:extLst>
          </p:cNvPr>
          <p:cNvSpPr txBox="1">
            <a:spLocks/>
          </p:cNvSpPr>
          <p:nvPr/>
        </p:nvSpPr>
        <p:spPr>
          <a:xfrm>
            <a:off x="362562" y="430718"/>
            <a:ext cx="11466875" cy="403200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Portions of vegetables or salad (ex. potatoes) daily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01C68B-E2CF-791E-43B0-28A77DEA9111}"/>
              </a:ext>
            </a:extLst>
          </p:cNvPr>
          <p:cNvSpPr txBox="1"/>
          <p:nvPr/>
        </p:nvSpPr>
        <p:spPr>
          <a:xfrm>
            <a:off x="795934" y="1098163"/>
            <a:ext cx="57360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How many portions of vegetables or salad (ex. </a:t>
            </a:r>
            <a:r>
              <a:rPr lang="en-US" sz="1200" i="1" dirty="0" err="1">
                <a:solidFill>
                  <a:srgbClr val="000000"/>
                </a:solidFill>
              </a:rPr>
              <a:t>potatos</a:t>
            </a:r>
            <a:r>
              <a:rPr lang="en-US" sz="1200" i="1" dirty="0">
                <a:solidFill>
                  <a:srgbClr val="000000"/>
                </a:solidFill>
              </a:rPr>
              <a:t>) do you usually eat?</a:t>
            </a:r>
          </a:p>
        </p:txBody>
      </p:sp>
      <p:pic>
        <p:nvPicPr>
          <p:cNvPr id="17" name="Graphic 16" descr="Badge Question Mark with solid fill">
            <a:extLst>
              <a:ext uri="{FF2B5EF4-FFF2-40B4-BE49-F238E27FC236}">
                <a16:creationId xmlns:a16="http://schemas.microsoft.com/office/drawing/2014/main" id="{8FC04D99-8748-4A26-7662-72BC211D19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9999" y="1022716"/>
            <a:ext cx="347330" cy="3473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A50BF51-75F4-25FD-C6EE-11E24BE2D847}"/>
              </a:ext>
            </a:extLst>
          </p:cNvPr>
          <p:cNvSpPr txBox="1"/>
          <p:nvPr/>
        </p:nvSpPr>
        <p:spPr>
          <a:xfrm>
            <a:off x="8931721" y="1887747"/>
            <a:ext cx="2897715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THE UK IS ALSO AT THE TOP WHEN IT COMES TO EATING VEGETABLES DAILY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23% of the UK sample say they eat at least three portions of vegetables each day.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Italy has the highest share of respondents who eat at least one portion of vegetables each day (72%) – but has fewer respondents who eat at least three portions of vegetables daily. </a:t>
            </a:r>
            <a:endParaRPr lang="nb-NO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BEA2DA0-138D-0F0B-1B58-6F6588397D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136358 w 12192000"/>
              <a:gd name="connsiteY0" fmla="*/ 137160 h 6858000"/>
              <a:gd name="connsiteX1" fmla="*/ 136358 w 12192000"/>
              <a:gd name="connsiteY1" fmla="*/ 6720840 h 6858000"/>
              <a:gd name="connsiteX2" fmla="*/ 12055642 w 12192000"/>
              <a:gd name="connsiteY2" fmla="*/ 6720840 h 6858000"/>
              <a:gd name="connsiteX3" fmla="*/ 12055642 w 12192000"/>
              <a:gd name="connsiteY3" fmla="*/ 13716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36358" y="137160"/>
                </a:moveTo>
                <a:lnTo>
                  <a:pt x="136358" y="6720840"/>
                </a:lnTo>
                <a:lnTo>
                  <a:pt x="12055642" y="6720840"/>
                </a:lnTo>
                <a:lnTo>
                  <a:pt x="12055642" y="13716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42000">
                <a:srgbClr val="FF0000"/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66E8DB-4000-CC07-35AB-2EDE2B892E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0" y="2310063"/>
            <a:ext cx="135172" cy="2237873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86BBC6B-2D94-39C8-3415-BA43CF87AF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70FB614-45B9-F932-E612-2AB1A1D33C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333610"/>
              </p:ext>
            </p:extLst>
          </p:nvPr>
        </p:nvGraphicFramePr>
        <p:xfrm>
          <a:off x="359999" y="1690337"/>
          <a:ext cx="8252373" cy="450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B57B7BEC-4360-BFE1-3A70-C27A5FC60813}"/>
              </a:ext>
            </a:extLst>
          </p:cNvPr>
          <p:cNvSpPr txBox="1">
            <a:spLocks/>
          </p:cNvSpPr>
          <p:nvPr/>
        </p:nvSpPr>
        <p:spPr>
          <a:xfrm>
            <a:off x="362562" y="430718"/>
            <a:ext cx="11466875" cy="403200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Glasses of juice (not nectar) daily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01C68B-E2CF-791E-43B0-28A77DEA9111}"/>
              </a:ext>
            </a:extLst>
          </p:cNvPr>
          <p:cNvSpPr txBox="1"/>
          <p:nvPr/>
        </p:nvSpPr>
        <p:spPr>
          <a:xfrm>
            <a:off x="795934" y="1098163"/>
            <a:ext cx="57360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How many glasses of juice (not nectar) do you usually drink?</a:t>
            </a:r>
          </a:p>
        </p:txBody>
      </p:sp>
      <p:pic>
        <p:nvPicPr>
          <p:cNvPr id="17" name="Graphic 16" descr="Badge Question Mark with solid fill">
            <a:extLst>
              <a:ext uri="{FF2B5EF4-FFF2-40B4-BE49-F238E27FC236}">
                <a16:creationId xmlns:a16="http://schemas.microsoft.com/office/drawing/2014/main" id="{8FC04D99-8748-4A26-7662-72BC211D19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9999" y="1022716"/>
            <a:ext cx="347330" cy="3473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A50BF51-75F4-25FD-C6EE-11E24BE2D847}"/>
              </a:ext>
            </a:extLst>
          </p:cNvPr>
          <p:cNvSpPr txBox="1"/>
          <p:nvPr/>
        </p:nvSpPr>
        <p:spPr>
          <a:xfrm>
            <a:off x="8931721" y="1887747"/>
            <a:ext cx="2897715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THE NORDIC COUNTRIES DRINK SIGNIFICANTLY LESS JUICE THAN THE REST OF EUROPE.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50% of France drink at least one glass of juice each day, compared to 13% in Denmark.</a:t>
            </a:r>
            <a:endParaRPr lang="nb-NO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4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BEA2DA0-138D-0F0B-1B58-6F6588397D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136358 w 12192000"/>
              <a:gd name="connsiteY0" fmla="*/ 137160 h 6858000"/>
              <a:gd name="connsiteX1" fmla="*/ 136358 w 12192000"/>
              <a:gd name="connsiteY1" fmla="*/ 6720840 h 6858000"/>
              <a:gd name="connsiteX2" fmla="*/ 12055642 w 12192000"/>
              <a:gd name="connsiteY2" fmla="*/ 6720840 h 6858000"/>
              <a:gd name="connsiteX3" fmla="*/ 12055642 w 12192000"/>
              <a:gd name="connsiteY3" fmla="*/ 13716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36358" y="137160"/>
                </a:moveTo>
                <a:lnTo>
                  <a:pt x="136358" y="6720840"/>
                </a:lnTo>
                <a:lnTo>
                  <a:pt x="12055642" y="6720840"/>
                </a:lnTo>
                <a:lnTo>
                  <a:pt x="12055642" y="13716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42000">
                <a:srgbClr val="FF0000"/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66E8DB-4000-CC07-35AB-2EDE2B892E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0" y="2310063"/>
            <a:ext cx="135172" cy="2237873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86BBC6B-2D94-39C8-3415-BA43CF87AF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70FB614-45B9-F932-E612-2AB1A1D33C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5118184"/>
              </p:ext>
            </p:extLst>
          </p:nvPr>
        </p:nvGraphicFramePr>
        <p:xfrm>
          <a:off x="359999" y="1690337"/>
          <a:ext cx="8073986" cy="450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B57B7BEC-4360-BFE1-3A70-C27A5FC60813}"/>
              </a:ext>
            </a:extLst>
          </p:cNvPr>
          <p:cNvSpPr txBox="1">
            <a:spLocks/>
          </p:cNvSpPr>
          <p:nvPr/>
        </p:nvSpPr>
        <p:spPr>
          <a:xfrm>
            <a:off x="362562" y="430718"/>
            <a:ext cx="11466875" cy="403200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Glasses of smoothie daily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01C68B-E2CF-791E-43B0-28A77DEA9111}"/>
              </a:ext>
            </a:extLst>
          </p:cNvPr>
          <p:cNvSpPr txBox="1"/>
          <p:nvPr/>
        </p:nvSpPr>
        <p:spPr>
          <a:xfrm>
            <a:off x="795934" y="1050538"/>
            <a:ext cx="57360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How many glasses of smoothie (bought in a store – not homemade) do you usually drink?</a:t>
            </a:r>
          </a:p>
        </p:txBody>
      </p:sp>
      <p:pic>
        <p:nvPicPr>
          <p:cNvPr id="17" name="Graphic 16" descr="Badge Question Mark with solid fill">
            <a:extLst>
              <a:ext uri="{FF2B5EF4-FFF2-40B4-BE49-F238E27FC236}">
                <a16:creationId xmlns:a16="http://schemas.microsoft.com/office/drawing/2014/main" id="{8FC04D99-8748-4A26-7662-72BC211D19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9999" y="1022716"/>
            <a:ext cx="347330" cy="3473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A50BF51-75F4-25FD-C6EE-11E24BE2D847}"/>
              </a:ext>
            </a:extLst>
          </p:cNvPr>
          <p:cNvSpPr txBox="1"/>
          <p:nvPr/>
        </p:nvSpPr>
        <p:spPr>
          <a:xfrm>
            <a:off x="8931721" y="1887747"/>
            <a:ext cx="2897715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THE NORDIC COUNTRIES ALSO DRINK SIGNIFICANTLY LESS SMOOTHIE DAILY THAN THE REST OF EUROPE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7% of the sample drink at least three portions of smoothie each day in Spain and Germany.</a:t>
            </a:r>
          </a:p>
        </p:txBody>
      </p:sp>
    </p:spTree>
    <p:extLst>
      <p:ext uri="{BB962C8B-B14F-4D97-AF65-F5344CB8AC3E}">
        <p14:creationId xmlns:p14="http://schemas.microsoft.com/office/powerpoint/2010/main" val="358114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BEA2DA0-138D-0F0B-1B58-6F6588397D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136358 w 12192000"/>
              <a:gd name="connsiteY0" fmla="*/ 137160 h 6858000"/>
              <a:gd name="connsiteX1" fmla="*/ 136358 w 12192000"/>
              <a:gd name="connsiteY1" fmla="*/ 6720840 h 6858000"/>
              <a:gd name="connsiteX2" fmla="*/ 12055642 w 12192000"/>
              <a:gd name="connsiteY2" fmla="*/ 6720840 h 6858000"/>
              <a:gd name="connsiteX3" fmla="*/ 12055642 w 12192000"/>
              <a:gd name="connsiteY3" fmla="*/ 13716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36358" y="137160"/>
                </a:moveTo>
                <a:lnTo>
                  <a:pt x="136358" y="6720840"/>
                </a:lnTo>
                <a:lnTo>
                  <a:pt x="12055642" y="6720840"/>
                </a:lnTo>
                <a:lnTo>
                  <a:pt x="12055642" y="13716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42000">
                <a:srgbClr val="FF0000"/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66E8DB-4000-CC07-35AB-2EDE2B892E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0" y="2310063"/>
            <a:ext cx="135172" cy="2237873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86BBC6B-2D94-39C8-3415-BA43CF87AF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70FB614-45B9-F932-E612-2AB1A1D33C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963187"/>
              </p:ext>
            </p:extLst>
          </p:nvPr>
        </p:nvGraphicFramePr>
        <p:xfrm>
          <a:off x="359999" y="1264637"/>
          <a:ext cx="8252373" cy="4926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B57B7BEC-4360-BFE1-3A70-C27A5FC60813}"/>
              </a:ext>
            </a:extLst>
          </p:cNvPr>
          <p:cNvSpPr txBox="1">
            <a:spLocks/>
          </p:cNvSpPr>
          <p:nvPr/>
        </p:nvSpPr>
        <p:spPr>
          <a:xfrm>
            <a:off x="362562" y="430718"/>
            <a:ext cx="11466875" cy="403200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Total consumption of fruits and vegetables daily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50BF51-75F4-25FD-C6EE-11E24BE2D847}"/>
              </a:ext>
            </a:extLst>
          </p:cNvPr>
          <p:cNvSpPr txBox="1"/>
          <p:nvPr/>
        </p:nvSpPr>
        <p:spPr>
          <a:xfrm>
            <a:off x="8931721" y="1887747"/>
            <a:ext cx="2897715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THE TOTAL CONSUMPTION OF FRUIT AND VEGETABLES VARIES BETWEEN THE EUROPEAN COUNTRIES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37% of UK citizens eat at least five portions of fruit and vegetables each day.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Scandinavians eat less fruit and vegetables daily compared to other Europeans. The only exception is Norway, where 1/4 of the population eat at least five portions of fruit and vegetables each day.</a:t>
            </a:r>
          </a:p>
        </p:txBody>
      </p:sp>
    </p:spTree>
    <p:extLst>
      <p:ext uri="{BB962C8B-B14F-4D97-AF65-F5344CB8AC3E}">
        <p14:creationId xmlns:p14="http://schemas.microsoft.com/office/powerpoint/2010/main" val="133654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6.1"/>
  <p:tag name="VERSIONID" val="711"/>
  <p:tag name="TOCTABLESPERSLIDE" val="1"/>
  <p:tag name="INCLUDESUBDIVIDERS" val="False"/>
  <p:tag name="EXCLUDEHIDDENSLIDES" val="False"/>
  <p:tag name="NUMBEROFPAGES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heme/theme1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A923A3C-D6AD-4A15-9DE6-539C7735FA86}"/>
    </a:ext>
  </a:extLst>
</a:theme>
</file>

<file path=ppt/theme/theme3.xml><?xml version="1.0" encoding="utf-8"?>
<a:theme xmlns:a="http://schemas.openxmlformats.org/drawingml/2006/main" name="Technical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EC7FA21-6B0F-4391-A2F7-DA03143FE93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AC9832BEB24F4ABFC83DBDC283EAD6" ma:contentTypeVersion="18" ma:contentTypeDescription="Opprett et nytt dokument." ma:contentTypeScope="" ma:versionID="de744e72df818fabe7ef628560605149">
  <xsd:schema xmlns:xsd="http://www.w3.org/2001/XMLSchema" xmlns:xs="http://www.w3.org/2001/XMLSchema" xmlns:p="http://schemas.microsoft.com/office/2006/metadata/properties" xmlns:ns2="2a9df9ec-237d-42bc-8f44-c052d5051484" xmlns:ns3="f3cea449-dc71-47db-8f44-e35d659f7b42" targetNamespace="http://schemas.microsoft.com/office/2006/metadata/properties" ma:root="true" ma:fieldsID="3a7784adc5c5502185f64b72041edd64" ns2:_="" ns3:_="">
    <xsd:import namespace="2a9df9ec-237d-42bc-8f44-c052d5051484"/>
    <xsd:import namespace="f3cea449-dc71-47db-8f44-e35d659f7b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df9ec-237d-42bc-8f44-c052d50514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e28b91d7-3ee8-4d81-bd63-67d672e09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ea449-dc71-47db-8f44-e35d659f7b4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33c33d3-5e86-49b1-8a5d-fdbce6148df2}" ma:internalName="TaxCatchAll" ma:showField="CatchAllData" ma:web="f3cea449-dc71-47db-8f44-e35d659f7b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9df9ec-237d-42bc-8f44-c052d5051484">
      <Terms xmlns="http://schemas.microsoft.com/office/infopath/2007/PartnerControls"/>
    </lcf76f155ced4ddcb4097134ff3c332f>
    <TaxCatchAll xmlns="f3cea449-dc71-47db-8f44-e35d659f7b42" xsi:nil="true"/>
  </documentManagement>
</p:properties>
</file>

<file path=customXml/itemProps1.xml><?xml version="1.0" encoding="utf-8"?>
<ds:datastoreItem xmlns:ds="http://schemas.openxmlformats.org/officeDocument/2006/customXml" ds:itemID="{BC375B81-FBF5-4924-A5E0-F0376D8E7D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B14E81-9F1F-432D-818F-EDEF3D9D2F20}"/>
</file>

<file path=customXml/itemProps3.xml><?xml version="1.0" encoding="utf-8"?>
<ds:datastoreItem xmlns:ds="http://schemas.openxmlformats.org/officeDocument/2006/customXml" ds:itemID="{22193883-9DEF-4394-A746-8B0504B231C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349d2e48-d219-423f-a60f-a81395996a24"/>
    <ds:schemaRef ds:uri="151f8561-6f96-4f27-8d07-5866307680bb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Kantar presentation template 16x9</Template>
  <TotalTime>0</TotalTime>
  <Words>1153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Wingdings</vt:lpstr>
      <vt:lpstr>Kantar template master</vt:lpstr>
      <vt:lpstr>Content slides - no sub heading</vt:lpstr>
      <vt:lpstr>Technical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 – can run to four lines if required – 30pt</dc:title>
  <dc:subject>Sub-heading</dc:subject>
  <dc:creator>Pettersen, Bente (TSOSO)</dc:creator>
  <cp:keywords>Project reference</cp:keywords>
  <dc:description>Date</dc:description>
  <cp:lastModifiedBy>Omar Harby</cp:lastModifiedBy>
  <cp:revision>258</cp:revision>
  <cp:lastPrinted>2017-03-24T13:40:26Z</cp:lastPrinted>
  <dcterms:created xsi:type="dcterms:W3CDTF">2020-02-10T15:27:53Z</dcterms:created>
  <dcterms:modified xsi:type="dcterms:W3CDTF">2024-10-14T12:59:02Z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0x010100A6AC9832BEB24F4ABFC83DBDC283EAD6</vt:lpwstr>
  </property>
  <property fmtid="{D5CDD505-2E9C-101B-9397-08002B2CF9AE}" pid="3" name="MSIP_Label_3741da7a-79c1-417c-b408-16c0bfe99fca_Enabled">
    <vt:lpwstr>true</vt:lpwstr>
  </property>
  <property fmtid="{D5CDD505-2E9C-101B-9397-08002B2CF9AE}" pid="4" name="MSIP_Label_3741da7a-79c1-417c-b408-16c0bfe99fca_SetDate">
    <vt:lpwstr>2024-06-20T12:58:34Z</vt:lpwstr>
  </property>
  <property fmtid="{D5CDD505-2E9C-101B-9397-08002B2CF9AE}" pid="5" name="MSIP_Label_3741da7a-79c1-417c-b408-16c0bfe99fca_Method">
    <vt:lpwstr>Standard</vt:lpwstr>
  </property>
  <property fmtid="{D5CDD505-2E9C-101B-9397-08002B2CF9AE}" pid="6" name="MSIP_Label_3741da7a-79c1-417c-b408-16c0bfe99fca_Name">
    <vt:lpwstr>Internal Only - Amber</vt:lpwstr>
  </property>
  <property fmtid="{D5CDD505-2E9C-101B-9397-08002B2CF9AE}" pid="7" name="MSIP_Label_3741da7a-79c1-417c-b408-16c0bfe99fca_SiteId">
    <vt:lpwstr>1e355c04-e0a4-42ed-8e2d-7351591f0ef1</vt:lpwstr>
  </property>
  <property fmtid="{D5CDD505-2E9C-101B-9397-08002B2CF9AE}" pid="8" name="MSIP_Label_3741da7a-79c1-417c-b408-16c0bfe99fca_ActionId">
    <vt:lpwstr>b711eed2-2106-459e-a2ea-220797900de0</vt:lpwstr>
  </property>
  <property fmtid="{D5CDD505-2E9C-101B-9397-08002B2CF9AE}" pid="9" name="MSIP_Label_3741da7a-79c1-417c-b408-16c0bfe99fca_ContentBits">
    <vt:lpwstr>0</vt:lpwstr>
  </property>
</Properties>
</file>